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3" r:id="rId1"/>
  </p:sldMasterIdLst>
  <p:notesMasterIdLst>
    <p:notesMasterId r:id="rId128"/>
  </p:notesMasterIdLst>
  <p:sldIdLst>
    <p:sldId id="256" r:id="rId2"/>
    <p:sldId id="416" r:id="rId3"/>
    <p:sldId id="417" r:id="rId4"/>
    <p:sldId id="391" r:id="rId5"/>
    <p:sldId id="418" r:id="rId6"/>
    <p:sldId id="446" r:id="rId7"/>
    <p:sldId id="412" r:id="rId8"/>
    <p:sldId id="425" r:id="rId9"/>
    <p:sldId id="426" r:id="rId10"/>
    <p:sldId id="453" r:id="rId11"/>
    <p:sldId id="430" r:id="rId12"/>
    <p:sldId id="431" r:id="rId13"/>
    <p:sldId id="467" r:id="rId14"/>
    <p:sldId id="455" r:id="rId15"/>
    <p:sldId id="459" r:id="rId16"/>
    <p:sldId id="466" r:id="rId17"/>
    <p:sldId id="460" r:id="rId18"/>
    <p:sldId id="456" r:id="rId19"/>
    <p:sldId id="458" r:id="rId20"/>
    <p:sldId id="464" r:id="rId21"/>
    <p:sldId id="478" r:id="rId22"/>
    <p:sldId id="480" r:id="rId23"/>
    <p:sldId id="479" r:id="rId24"/>
    <p:sldId id="369" r:id="rId25"/>
    <p:sldId id="258" r:id="rId26"/>
    <p:sldId id="257" r:id="rId27"/>
    <p:sldId id="259" r:id="rId28"/>
    <p:sldId id="260" r:id="rId29"/>
    <p:sldId id="295" r:id="rId30"/>
    <p:sldId id="261" r:id="rId31"/>
    <p:sldId id="262" r:id="rId32"/>
    <p:sldId id="300" r:id="rId33"/>
    <p:sldId id="298" r:id="rId34"/>
    <p:sldId id="299" r:id="rId35"/>
    <p:sldId id="265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20" r:id="rId53"/>
    <p:sldId id="319" r:id="rId54"/>
    <p:sldId id="318" r:id="rId55"/>
    <p:sldId id="321" r:id="rId56"/>
    <p:sldId id="322" r:id="rId57"/>
    <p:sldId id="323" r:id="rId58"/>
    <p:sldId id="324" r:id="rId59"/>
    <p:sldId id="326" r:id="rId60"/>
    <p:sldId id="328" r:id="rId61"/>
    <p:sldId id="287" r:id="rId62"/>
    <p:sldId id="282" r:id="rId63"/>
    <p:sldId id="330" r:id="rId64"/>
    <p:sldId id="283" r:id="rId65"/>
    <p:sldId id="289" r:id="rId66"/>
    <p:sldId id="468" r:id="rId67"/>
    <p:sldId id="340" r:id="rId68"/>
    <p:sldId id="345" r:id="rId69"/>
    <p:sldId id="344" r:id="rId70"/>
    <p:sldId id="334" r:id="rId71"/>
    <p:sldId id="335" r:id="rId72"/>
    <p:sldId id="336" r:id="rId73"/>
    <p:sldId id="337" r:id="rId74"/>
    <p:sldId id="338" r:id="rId75"/>
    <p:sldId id="339" r:id="rId76"/>
    <p:sldId id="348" r:id="rId77"/>
    <p:sldId id="349" r:id="rId78"/>
    <p:sldId id="350" r:id="rId79"/>
    <p:sldId id="351" r:id="rId80"/>
    <p:sldId id="352" r:id="rId81"/>
    <p:sldId id="353" r:id="rId82"/>
    <p:sldId id="363" r:id="rId83"/>
    <p:sldId id="368" r:id="rId84"/>
    <p:sldId id="469" r:id="rId85"/>
    <p:sldId id="372" r:id="rId86"/>
    <p:sldId id="373" r:id="rId87"/>
    <p:sldId id="374" r:id="rId88"/>
    <p:sldId id="380" r:id="rId89"/>
    <p:sldId id="381" r:id="rId90"/>
    <p:sldId id="382" r:id="rId91"/>
    <p:sldId id="383" r:id="rId92"/>
    <p:sldId id="384" r:id="rId93"/>
    <p:sldId id="385" r:id="rId94"/>
    <p:sldId id="386" r:id="rId95"/>
    <p:sldId id="387" r:id="rId96"/>
    <p:sldId id="388" r:id="rId97"/>
    <p:sldId id="389" r:id="rId98"/>
    <p:sldId id="470" r:id="rId99"/>
    <p:sldId id="454" r:id="rId100"/>
    <p:sldId id="482" r:id="rId101"/>
    <p:sldId id="292" r:id="rId102"/>
    <p:sldId id="365" r:id="rId103"/>
    <p:sldId id="471" r:id="rId104"/>
    <p:sldId id="472" r:id="rId105"/>
    <p:sldId id="473" r:id="rId106"/>
    <p:sldId id="474" r:id="rId107"/>
    <p:sldId id="475" r:id="rId108"/>
    <p:sldId id="476" r:id="rId109"/>
    <p:sldId id="477" r:id="rId110"/>
    <p:sldId id="435" r:id="rId111"/>
    <p:sldId id="436" r:id="rId112"/>
    <p:sldId id="437" r:id="rId113"/>
    <p:sldId id="438" r:id="rId114"/>
    <p:sldId id="441" r:id="rId115"/>
    <p:sldId id="442" r:id="rId116"/>
    <p:sldId id="443" r:id="rId117"/>
    <p:sldId id="444" r:id="rId118"/>
    <p:sldId id="445" r:id="rId119"/>
    <p:sldId id="447" r:id="rId120"/>
    <p:sldId id="448" r:id="rId121"/>
    <p:sldId id="449" r:id="rId122"/>
    <p:sldId id="450" r:id="rId123"/>
    <p:sldId id="451" r:id="rId124"/>
    <p:sldId id="452" r:id="rId125"/>
    <p:sldId id="462" r:id="rId126"/>
    <p:sldId id="463" r:id="rId127"/>
  </p:sldIdLst>
  <p:sldSz cx="9144000" cy="6858000" type="screen4x3"/>
  <p:notesSz cx="6813550" cy="98250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u Jiezhong" initials="Q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32"/>
    <a:srgbClr val="0000CC"/>
    <a:srgbClr val="00A642"/>
    <a:srgbClr val="F316E8"/>
    <a:srgbClr val="DADAFF"/>
    <a:srgbClr val="CECEEF"/>
    <a:srgbClr val="00B0F0"/>
    <a:srgbClr val="E2F6F8"/>
    <a:srgbClr val="D9D9D9"/>
    <a:srgbClr val="9C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2" autoAdjust="0"/>
    <p:restoredTop sz="85128" autoAdjust="0"/>
  </p:normalViewPr>
  <p:slideViewPr>
    <p:cSldViewPr>
      <p:cViewPr>
        <p:scale>
          <a:sx n="95" d="100"/>
          <a:sy n="95" d="100"/>
        </p:scale>
        <p:origin x="-2144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commentAuthors" Target="commentAuthor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0T01:05:30.339" idx="1">
    <p:pos x="4663" y="131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213" y="0"/>
            <a:ext cx="29527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0913" y="736600"/>
            <a:ext cx="4913312" cy="3684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31325"/>
            <a:ext cx="29527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213" y="9331325"/>
            <a:ext cx="29527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3804948-14D2-43DA-B3DB-CF1972FFF4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4352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3353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D6D666-A3B0-40A6-A599-476963B1117E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en-US" altLang="zh-CN" sz="2400" baseline="0" dirty="0" smtClean="0"/>
              <a:t>http://</a:t>
            </a:r>
            <a:r>
              <a:rPr lang="en-US" altLang="zh-CN" sz="2400" baseline="0" dirty="0" err="1" smtClean="0"/>
              <a:t>www.digitaltrends.com</a:t>
            </a:r>
            <a:r>
              <a:rPr lang="en-US" altLang="zh-CN" sz="2400" baseline="0" dirty="0" smtClean="0"/>
              <a:t>/social-media/facebook-users-50-minutes/#:Tt28J4FGJlT5fA</a:t>
            </a:r>
          </a:p>
        </p:txBody>
      </p:sp>
    </p:spTree>
    <p:extLst>
      <p:ext uri="{BB962C8B-B14F-4D97-AF65-F5344CB8AC3E}">
        <p14:creationId xmlns:p14="http://schemas.microsoft.com/office/powerpoint/2010/main" val="49371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6616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9688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5256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84E4D-B007-6240-BFEE-A0A2C42F60A6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146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84E4D-B007-6240-BFEE-A0A2C42F60A6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097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6763"/>
            <a:ext cx="5118100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160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13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68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827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56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宋体" charset="0"/>
              </a:rPr>
              <a:t>Why prior distribution:</a:t>
            </a:r>
          </a:p>
          <a:p>
            <a:pPr lvl="1"/>
            <a:r>
              <a:rPr lang="en-US" altLang="zh-CN">
                <a:ea typeface="宋体" charset="0"/>
              </a:rPr>
              <a:t>To make prediction about new documents</a:t>
            </a:r>
            <a:endParaRPr lang="zh-CN" altLang="en-US">
              <a:ea typeface="宋体" charset="0"/>
            </a:endParaRPr>
          </a:p>
          <a:p>
            <a:endParaRPr lang="en-US" altLang="zh-CN">
              <a:ea typeface="宋体" charset="0"/>
            </a:endParaRP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</a:pPr>
            <a:fld id="{F201A8A3-6CD2-9747-8F76-F14004EFA4E6}" type="slidenum">
              <a:rPr lang="en-US" altLang="zh-CN"/>
              <a:pPr>
                <a:spcBef>
                  <a:spcPct val="0"/>
                </a:spcBef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3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69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5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17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301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FAD84-3724-4F82-A080-8A0BCF9A8152}" type="slidenum">
              <a:rPr lang="zh-CN" altLang="en-US" smtClean="0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45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48659-B923-9141-BD74-5655F07BD05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73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用于测量和训练全球各地的人工智能系统。它旨在让机器人学习不同的策略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D8AA58-50C8-264C-ACCA-71BAC8DF1645}" type="slidenum">
              <a:rPr lang="en-US" altLang="zh-CN" smtClean="0"/>
              <a:pPr>
                <a:defRPr/>
              </a:pPr>
              <a:t>122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721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宋体" charset="0"/>
              </a:rPr>
              <a:t>Why prior distribution:</a:t>
            </a:r>
          </a:p>
          <a:p>
            <a:pPr lvl="1"/>
            <a:r>
              <a:rPr lang="en-US" altLang="zh-CN">
                <a:ea typeface="宋体" charset="0"/>
              </a:rPr>
              <a:t>To make prediction about new documents</a:t>
            </a:r>
            <a:endParaRPr lang="zh-CN" altLang="en-US">
              <a:ea typeface="宋体" charset="0"/>
            </a:endParaRPr>
          </a:p>
          <a:p>
            <a:endParaRPr lang="en-US" altLang="zh-CN">
              <a:ea typeface="宋体" charset="0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</a:pPr>
            <a:fld id="{8E4A2E73-C3FB-3E4B-92E5-511F5241ADEB}" type="slidenum">
              <a:rPr lang="en-US" altLang="zh-CN"/>
              <a:pPr>
                <a:spcBef>
                  <a:spcPct val="0"/>
                </a:spcBef>
              </a:pPr>
              <a:t>125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992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宋体" charset="0"/>
              </a:rPr>
              <a:t>Why prior distribution:</a:t>
            </a:r>
          </a:p>
          <a:p>
            <a:pPr lvl="1"/>
            <a:r>
              <a:rPr lang="en-US" altLang="zh-CN">
                <a:ea typeface="宋体" charset="0"/>
              </a:rPr>
              <a:t>To make prediction about new documents</a:t>
            </a:r>
            <a:endParaRPr lang="zh-CN" altLang="en-US">
              <a:ea typeface="宋体" charset="0"/>
            </a:endParaRPr>
          </a:p>
          <a:p>
            <a:endParaRPr lang="en-US" altLang="zh-CN">
              <a:ea typeface="宋体" charset="0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</a:pPr>
            <a:fld id="{EB06EB84-9278-894B-BA10-25FB524FF607}" type="slidenum">
              <a:rPr lang="en-US" altLang="zh-CN"/>
              <a:pPr>
                <a:spcBef>
                  <a:spcPct val="0"/>
                </a:spcBef>
              </a:pPr>
              <a:t>126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274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ea typeface="宋体" charset="0"/>
              </a:rPr>
              <a:t>Why prior distribution:</a:t>
            </a:r>
          </a:p>
          <a:p>
            <a:pPr lvl="1"/>
            <a:r>
              <a:rPr lang="en-US" altLang="zh-CN" dirty="0">
                <a:ea typeface="宋体" charset="0"/>
              </a:rPr>
              <a:t>To make prediction about new documents</a:t>
            </a:r>
            <a:endParaRPr lang="zh-CN" altLang="en-US" dirty="0">
              <a:ea typeface="宋体" charset="0"/>
            </a:endParaRPr>
          </a:p>
          <a:p>
            <a:endParaRPr lang="en-US" altLang="zh-CN" dirty="0">
              <a:ea typeface="宋体" charset="0"/>
            </a:endParaRP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</a:pPr>
            <a:fld id="{F201A8A3-6CD2-9747-8F76-F14004EFA4E6}" type="slidenum">
              <a:rPr lang="en-US" altLang="zh-CN"/>
              <a:pPr>
                <a:spcBef>
                  <a:spcPct val="0"/>
                </a:spcBef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066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4313" indent="-214313"/>
            <a:r>
              <a:rPr lang="en-US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“A machine ability to exhibit intelligent behavior equivalent to, or indistinguishable from, that of a human.” </a:t>
            </a:r>
            <a:br>
              <a:rPr lang="en-US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mr-IN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Alan Turing</a:t>
            </a:r>
          </a:p>
          <a:p>
            <a:pPr>
              <a:spcAft>
                <a:spcPts val="0"/>
              </a:spcAft>
            </a:pPr>
            <a:endParaRPr lang="zh-CN" altLang="zh-CN" sz="12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/>
            <a:r>
              <a:rPr lang="en-US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“machines that are capable of doing any work a man can do”</a:t>
            </a:r>
            <a:r>
              <a:rPr lang="zh-CN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mr-IN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1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Marvin Minsky</a:t>
            </a:r>
          </a:p>
          <a:p>
            <a:pPr>
              <a:spcAft>
                <a:spcPts val="0"/>
              </a:spcAft>
            </a:pPr>
            <a:endParaRPr lang="zh-CN" altLang="zh-CN" sz="10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6785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D8AA58-50C8-264C-ACCA-71BAC8DF164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6520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17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AI</a:t>
            </a:r>
            <a:r>
              <a:rPr lang="zh-CN" altLang="en-US" sz="1200" dirty="0"/>
              <a:t>三要素：算法、数据、计算力</a:t>
            </a:r>
            <a:endParaRPr lang="en-US" altLang="zh-CN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89054-84C6-409A-A23F-837E63F0F0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03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zh-CN" smtClean="0">
                <a:ea typeface="宋体" charset="-122"/>
              </a:rPr>
              <a:t>基于前面的理论研究成果，我们自主研发了研究者社会网络挖掘与搜索系统</a:t>
            </a:r>
            <a:r>
              <a:rPr lang="en-US" altLang="zh-CN" smtClean="0">
                <a:ea typeface="宋体" charset="-122"/>
              </a:rPr>
              <a:t>Arnetminer</a:t>
            </a:r>
            <a:r>
              <a:rPr lang="zh-CN" altLang="zh-CN" smtClean="0">
                <a:ea typeface="宋体" charset="-122"/>
              </a:rPr>
              <a:t>，系统从</a:t>
            </a:r>
            <a:r>
              <a:rPr lang="en-US" altLang="zh-CN" smtClean="0">
                <a:ea typeface="宋体" charset="-122"/>
              </a:rPr>
              <a:t>2006</a:t>
            </a:r>
            <a:r>
              <a:rPr lang="zh-CN" altLang="zh-CN" smtClean="0">
                <a:ea typeface="宋体" charset="-122"/>
              </a:rPr>
              <a:t>年开始在线运行，收集了大量的学术数据，到目前为止，系统累积</a:t>
            </a:r>
            <a:r>
              <a:rPr lang="en-US" altLang="zh-CN" smtClean="0">
                <a:ea typeface="宋体" charset="-122"/>
              </a:rPr>
              <a:t>2.35TB</a:t>
            </a:r>
            <a:r>
              <a:rPr lang="zh-CN" altLang="zh-CN" smtClean="0">
                <a:ea typeface="宋体" charset="-122"/>
              </a:rPr>
              <a:t>数据，有超过</a:t>
            </a:r>
            <a:r>
              <a:rPr lang="en-US" altLang="zh-CN" smtClean="0">
                <a:ea typeface="宋体" charset="-122"/>
              </a:rPr>
              <a:t>1.3</a:t>
            </a:r>
            <a:r>
              <a:rPr lang="zh-CN" altLang="zh-CN" smtClean="0">
                <a:ea typeface="宋体" charset="-122"/>
              </a:rPr>
              <a:t>亿次用户访问，每月就用来自</a:t>
            </a:r>
            <a:r>
              <a:rPr lang="en-US" altLang="zh-CN" smtClean="0">
                <a:ea typeface="宋体" charset="-122"/>
              </a:rPr>
              <a:t>170</a:t>
            </a:r>
            <a:r>
              <a:rPr lang="zh-CN" altLang="zh-CN" smtClean="0">
                <a:ea typeface="宋体" charset="-122"/>
              </a:rPr>
              <a:t>个国家的</a:t>
            </a:r>
            <a:r>
              <a:rPr lang="en-US" altLang="zh-CN" smtClean="0">
                <a:ea typeface="宋体" charset="-122"/>
              </a:rPr>
              <a:t>10</a:t>
            </a:r>
            <a:r>
              <a:rPr lang="zh-CN" altLang="zh-CN" smtClean="0">
                <a:ea typeface="宋体" charset="-122"/>
              </a:rPr>
              <a:t>万用户访问。</a:t>
            </a:r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75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1092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马文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·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明斯基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西摩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·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帕尔特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302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 descr="Picture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99226"/>
            <a:ext cx="91440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1"/>
            <a:ext cx="9144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pic>
        <p:nvPicPr>
          <p:cNvPr id="6" name="Picture 27" descr="Pict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84639" y="6453188"/>
            <a:ext cx="9305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defTabSz="762000">
              <a:defRPr/>
            </a:pPr>
            <a:fld id="{877019A4-F52B-4785-B83C-A974FFFB65AE}" type="slidenum">
              <a:rPr kumimoji="1" lang="en-US" altLang="ja-JP" sz="16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rPr>
              <a:pPr defTabSz="762000">
                <a:defRPr/>
              </a:pPr>
              <a:t>‹#›</a:t>
            </a:fld>
            <a:endParaRPr kumimoji="1" lang="en-US" altLang="ja-JP" sz="1600">
              <a:solidFill>
                <a:schemeClr val="bg1"/>
              </a:solidFill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6635" y="-26988"/>
            <a:ext cx="1332035" cy="995363"/>
            <a:chOff x="0" y="0"/>
            <a:chExt cx="5557" cy="4150"/>
          </a:xfrm>
        </p:grpSpPr>
        <p:pic>
          <p:nvPicPr>
            <p:cNvPr id="9" name="Picture 14" descr="リング_2_0924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818"/>
            <a:stretch>
              <a:fillRect/>
            </a:stretch>
          </p:blipFill>
          <p:spPr bwMode="auto">
            <a:xfrm>
              <a:off x="249" y="0"/>
              <a:ext cx="3991" cy="3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5" descr="リング_2_0924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" y="122"/>
              <a:ext cx="1225" cy="1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6" descr="リング_2_0924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76"/>
            <a:stretch>
              <a:fillRect/>
            </a:stretch>
          </p:blipFill>
          <p:spPr bwMode="auto">
            <a:xfrm>
              <a:off x="0" y="1389"/>
              <a:ext cx="2336" cy="2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-36635" y="-26988"/>
            <a:ext cx="1332035" cy="995363"/>
            <a:chOff x="0" y="0"/>
            <a:chExt cx="5557" cy="4150"/>
          </a:xfrm>
        </p:grpSpPr>
        <p:pic>
          <p:nvPicPr>
            <p:cNvPr id="13" name="Picture 21" descr="リング_2_0924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818"/>
            <a:stretch>
              <a:fillRect/>
            </a:stretch>
          </p:blipFill>
          <p:spPr bwMode="auto">
            <a:xfrm>
              <a:off x="249" y="0"/>
              <a:ext cx="3991" cy="3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2" descr="リング_2_0924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" y="122"/>
              <a:ext cx="1225" cy="1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3" descr="リング_2_0924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76"/>
            <a:stretch>
              <a:fillRect/>
            </a:stretch>
          </p:blipFill>
          <p:spPr bwMode="auto">
            <a:xfrm>
              <a:off x="0" y="1389"/>
              <a:ext cx="2336" cy="2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49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130452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33456" y="188913"/>
            <a:ext cx="2159977" cy="5937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588" y="188913"/>
            <a:ext cx="6342185" cy="5937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587" y="188913"/>
            <a:ext cx="8642838" cy="7921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23864" y="1196975"/>
            <a:ext cx="8436219" cy="4929188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2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1" y="1196975"/>
            <a:ext cx="4147038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1573" y="1196975"/>
            <a:ext cx="414850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83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83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7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273077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7" y="1435103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1" y="1196975"/>
            <a:ext cx="8436219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1"/>
            <a:ext cx="9144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582" y="188913"/>
            <a:ext cx="8642838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zh-CN" dirty="0" smtClean="0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42080" y="6453188"/>
            <a:ext cx="9305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defTabSz="762000">
              <a:defRPr/>
            </a:pPr>
            <a:fld id="{A668977A-3572-4392-907F-8F125AD2A05E}" type="slidenum">
              <a:rPr kumimoji="1" lang="en-US" altLang="ja-JP" sz="140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ea typeface="MS PGothic" pitchFamily="34" charset="-128"/>
              </a:rPr>
              <a:pPr defTabSz="762000">
                <a:defRPr/>
              </a:pPr>
              <a:t>‹#›</a:t>
            </a:fld>
            <a:endParaRPr kumimoji="1" lang="en-US" altLang="ja-JP" sz="14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ea typeface="MS PGothic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iff"/><Relationship Id="rId4" Type="http://schemas.openxmlformats.org/officeDocument/2006/relationships/image" Target="../media/image1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keg.cs.tsinghua.edu.cn/jietang" TargetMode="External"/><Relationship Id="rId4" Type="http://schemas.openxmlformats.org/officeDocument/2006/relationships/hyperlink" Target="http://arnetminer.org/dat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0.tif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4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4" Type="http://schemas.openxmlformats.org/officeDocument/2006/relationships/image" Target="../media/image147.jpeg"/><Relationship Id="rId5" Type="http://schemas.openxmlformats.org/officeDocument/2006/relationships/image" Target="../media/image1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tiff"/><Relationship Id="rId12" Type="http://schemas.openxmlformats.org/officeDocument/2006/relationships/image" Target="../media/image43.tiff"/><Relationship Id="rId13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tiff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Relationship Id="rId3" Type="http://schemas.openxmlformats.org/officeDocument/2006/relationships/comments" Target="../comments/commen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eg"/><Relationship Id="rId3" Type="http://schemas.openxmlformats.org/officeDocument/2006/relationships/image" Target="../media/image108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eg"/><Relationship Id="rId3" Type="http://schemas.openxmlformats.org/officeDocument/2006/relationships/image" Target="../media/image1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4419600"/>
            <a:ext cx="9144000" cy="1828800"/>
          </a:xfrm>
        </p:spPr>
        <p:txBody>
          <a:bodyPr>
            <a:normAutofit/>
          </a:bodyPr>
          <a:lstStyle/>
          <a:p>
            <a:r>
              <a:rPr lang="en-US" altLang="zh-CN" sz="2800" dirty="0" err="1" smtClean="0">
                <a:latin typeface="+mj-lt"/>
                <a:ea typeface="微软雅黑" pitchFamily="34" charset="-122"/>
                <a:cs typeface="Times New Roman" pitchFamily="18" charset="0"/>
              </a:rPr>
              <a:t>Jie</a:t>
            </a:r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 Tang</a:t>
            </a:r>
          </a:p>
          <a:p>
            <a:r>
              <a:rPr lang="en-US" altLang="zh-CN" sz="2800" dirty="0" smtClean="0">
                <a:latin typeface="+mj-lt"/>
                <a:ea typeface="微软雅黑" pitchFamily="34" charset="-122"/>
                <a:cs typeface="Times New Roman" pitchFamily="18" charset="0"/>
              </a:rPr>
              <a:t>Tsinghua University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133600"/>
            <a:ext cx="9144000" cy="1828800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An Overview of AI in Data Mining, </a:t>
            </a:r>
            <a:br>
              <a:rPr lang="en-US" altLang="zh-CN" sz="4800" dirty="0"/>
            </a:br>
            <a:r>
              <a:rPr lang="en-US" altLang="zh-CN" sz="4800" dirty="0"/>
              <a:t>and Graph Embedding</a:t>
            </a:r>
            <a:endParaRPr lang="en-US" altLang="zh-CN" sz="4800" dirty="0" smtClean="0">
              <a:solidFill>
                <a:srgbClr val="00A642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078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Hei" charset="-122"/>
                <a:cs typeface="SimHei" charset="-122"/>
              </a:rPr>
              <a:t>THU Algorithm and </a:t>
            </a:r>
            <a:r>
              <a:rPr lang="en-US" altLang="zh-CN" dirty="0" err="1">
                <a:ea typeface="SimHei" charset="-122"/>
                <a:cs typeface="SimHei" charset="-122"/>
              </a:rPr>
              <a:t>BigData</a:t>
            </a:r>
            <a:r>
              <a:rPr lang="en-US" altLang="zh-CN" dirty="0">
                <a:ea typeface="SimHei" charset="-122"/>
                <a:cs typeface="SimHei" charset="-122"/>
              </a:rPr>
              <a:t> Platform</a:t>
            </a:r>
            <a:endParaRPr kumimoji="1" lang="zh-CN" altLang="en-US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auto">
              <a:spcBef>
                <a:spcPts val="1174"/>
              </a:spcBef>
              <a:spcAft>
                <a:spcPts val="0"/>
              </a:spcAft>
              <a:defRPr/>
            </a:pPr>
            <a:r>
              <a:rPr lang="en-US" altLang="zh-CN" sz="2585" kern="1200" dirty="0">
                <a:latin typeface="Helvetica Neue" charset="0"/>
                <a:ea typeface="Helvetica Neue" charset="0"/>
                <a:cs typeface="Helvetica Neue" charset="0"/>
              </a:rPr>
              <a:t>Academic search and mining </a:t>
            </a:r>
            <a:r>
              <a:rPr lang="en-US" altLang="zh-CN" sz="2585" kern="1200" dirty="0" smtClean="0">
                <a:latin typeface="Helvetica Neue" charset="0"/>
                <a:ea typeface="Helvetica Neue" charset="0"/>
                <a:cs typeface="Helvetica Neue" charset="0"/>
              </a:rPr>
              <a:t>system</a:t>
            </a:r>
            <a:br>
              <a:rPr lang="en-US" altLang="zh-CN" sz="2585" kern="12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altLang="zh-CN" sz="2585" kern="1200" dirty="0" smtClean="0">
                <a:latin typeface="Helvetica Neue" charset="0"/>
                <a:ea typeface="Helvetica Neue" charset="0"/>
                <a:cs typeface="Helvetica Neue" charset="0"/>
              </a:rPr>
              <a:t>—</a:t>
            </a:r>
            <a:r>
              <a:rPr lang="en-US" altLang="zh-CN" sz="2585" kern="1200" dirty="0"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altLang="zh-CN" sz="2585" kern="1200" dirty="0" err="1">
                <a:latin typeface="Helvetica Neue" charset="0"/>
                <a:ea typeface="Helvetica Neue" charset="0"/>
                <a:cs typeface="Helvetica Neue" charset="0"/>
              </a:rPr>
              <a:t>aminer.org</a:t>
            </a:r>
            <a:endParaRPr lang="en-US" altLang="zh-CN" sz="2585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>
              <a:spcBef>
                <a:spcPts val="1174"/>
              </a:spcBef>
              <a:buSzPct val="60000"/>
              <a:defRPr/>
            </a:pPr>
            <a:r>
              <a:rPr lang="en-US" altLang="zh-CN" sz="2215" dirty="0">
                <a:latin typeface="Helvetica Neue" charset="0"/>
                <a:ea typeface="Helvetica Neue" charset="0"/>
                <a:cs typeface="Helvetica Neue" charset="0"/>
              </a:rPr>
              <a:t>Online since 2006</a:t>
            </a:r>
          </a:p>
          <a:p>
            <a:pPr lvl="1">
              <a:spcBef>
                <a:spcPts val="1174"/>
              </a:spcBef>
              <a:buSzPct val="60000"/>
              <a:defRPr/>
            </a:pPr>
            <a:r>
              <a:rPr lang="en-US" altLang="zh-CN" sz="2215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&gt;136 million</a:t>
            </a:r>
            <a:r>
              <a:rPr lang="en-US" altLang="zh-CN" sz="2215" dirty="0">
                <a:latin typeface="Helvetica Neue" charset="0"/>
                <a:ea typeface="Helvetica Neue" charset="0"/>
                <a:cs typeface="Helvetica Neue" charset="0"/>
              </a:rPr>
              <a:t> researcher profiles</a:t>
            </a:r>
          </a:p>
          <a:p>
            <a:pPr lvl="1">
              <a:spcBef>
                <a:spcPts val="1174"/>
              </a:spcBef>
              <a:buSzPct val="60000"/>
              <a:defRPr/>
            </a:pPr>
            <a:r>
              <a:rPr lang="en-US" altLang="zh-CN" sz="2215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&gt;201 million</a:t>
            </a:r>
            <a:r>
              <a:rPr lang="en-US" altLang="zh-CN" sz="2215" dirty="0">
                <a:latin typeface="Helvetica Neue" charset="0"/>
                <a:ea typeface="Helvetica Neue" charset="0"/>
                <a:cs typeface="Helvetica Neue" charset="0"/>
              </a:rPr>
              <a:t> publication papers</a:t>
            </a:r>
          </a:p>
          <a:p>
            <a:pPr lvl="1">
              <a:spcBef>
                <a:spcPts val="1174"/>
              </a:spcBef>
              <a:buSzPct val="60000"/>
              <a:defRPr/>
            </a:pPr>
            <a:r>
              <a:rPr lang="en-US" altLang="zh-CN" sz="2215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&gt;341 million</a:t>
            </a:r>
            <a:r>
              <a:rPr lang="en-US" altLang="zh-CN" sz="2215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215" dirty="0">
                <a:latin typeface="Helvetica Neue" charset="0"/>
                <a:ea typeface="Helvetica Neue" charset="0"/>
                <a:cs typeface="Helvetica Neue" charset="0"/>
              </a:rPr>
              <a:t>requests</a:t>
            </a:r>
          </a:p>
          <a:p>
            <a:pPr lvl="1">
              <a:spcBef>
                <a:spcPts val="1174"/>
              </a:spcBef>
              <a:buSzPct val="60000"/>
              <a:defRPr/>
            </a:pPr>
            <a:r>
              <a:rPr lang="en-US" altLang="zh-CN" sz="2215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100K IP access from 170 </a:t>
            </a:r>
            <a:r>
              <a:rPr lang="en-US" altLang="zh-CN" sz="2215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countries</a:t>
            </a:r>
            <a:br>
              <a:rPr lang="en-US" altLang="zh-CN" sz="2215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altLang="zh-CN" sz="2215" dirty="0" smtClean="0">
                <a:latin typeface="Helvetica Neue" charset="0"/>
                <a:ea typeface="Helvetica Neue" charset="0"/>
                <a:cs typeface="Helvetica Neue" charset="0"/>
              </a:rPr>
              <a:t>per </a:t>
            </a:r>
            <a:r>
              <a:rPr lang="en-US" altLang="zh-CN" sz="2215" dirty="0">
                <a:latin typeface="Helvetica Neue" charset="0"/>
                <a:ea typeface="Helvetica Neue" charset="0"/>
                <a:cs typeface="Helvetica Neue" charset="0"/>
              </a:rPr>
              <a:t>month</a:t>
            </a:r>
          </a:p>
          <a:p>
            <a:pPr fontAlgn="auto">
              <a:spcBef>
                <a:spcPts val="1174"/>
              </a:spcBef>
              <a:spcAft>
                <a:spcPts val="0"/>
              </a:spcAft>
              <a:defRPr/>
            </a:pPr>
            <a:r>
              <a:rPr lang="en-US" altLang="zh-CN" sz="2585" kern="1200" dirty="0">
                <a:latin typeface="Helvetica Neue" charset="0"/>
                <a:ea typeface="Helvetica Neue" charset="0"/>
                <a:cs typeface="Helvetica Neue" charset="0"/>
              </a:rPr>
              <a:t>Deep analysis, mining, and search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4076" y="1702244"/>
            <a:ext cx="3005219" cy="259228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1081" y="4013415"/>
            <a:ext cx="2392882" cy="239288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7522" y="4492503"/>
            <a:ext cx="1946478" cy="195018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6487459"/>
      </p:ext>
    </p:extLst>
  </p:cSld>
  <p:clrMapOvr>
    <a:masterClrMapping/>
  </p:clrMapOvr>
  <p:transition advTm="47174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14DD8F-F30C-6342-897B-C4D2E879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ea typeface="SimHei" panose="02010609060101010101" pitchFamily="49" charset="-122"/>
              </a:rPr>
              <a:t>Machine Learning Trend</a:t>
            </a:r>
            <a:endParaRPr lang="en-US" dirty="0">
              <a:latin typeface="+mn-lt"/>
              <a:ea typeface="SimHei" panose="02010609060101010101" pitchFamily="49" charset="-122"/>
            </a:endParaRPr>
          </a:p>
        </p:txBody>
      </p:sp>
      <p:sp>
        <p:nvSpPr>
          <p:cNvPr id="4" name="右箭头 27">
            <a:extLst>
              <a:ext uri="{FF2B5EF4-FFF2-40B4-BE49-F238E27FC236}">
                <a16:creationId xmlns:a16="http://schemas.microsoft.com/office/drawing/2014/main" xmlns="" id="{AE35C0C5-9B5F-E440-914E-483179A8FECC}"/>
              </a:ext>
            </a:extLst>
          </p:cNvPr>
          <p:cNvSpPr/>
          <p:nvPr/>
        </p:nvSpPr>
        <p:spPr>
          <a:xfrm>
            <a:off x="479182" y="3207751"/>
            <a:ext cx="8436218" cy="1894073"/>
          </a:xfrm>
          <a:prstGeom prst="rightArrow">
            <a:avLst/>
          </a:prstGeom>
          <a:solidFill>
            <a:srgbClr val="C6EE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215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345ECB-320B-1B44-89DE-2C9DB393F56F}"/>
              </a:ext>
            </a:extLst>
          </p:cNvPr>
          <p:cNvSpPr/>
          <p:nvPr/>
        </p:nvSpPr>
        <p:spPr>
          <a:xfrm>
            <a:off x="774374" y="3873433"/>
            <a:ext cx="2171127" cy="562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+mj-lt"/>
                <a:ea typeface="SimHei" panose="02010609060101010101" pitchFamily="49" charset="-122"/>
              </a:rPr>
              <a:t>Big Data</a:t>
            </a:r>
            <a:endParaRPr lang="en-US" sz="2000" dirty="0">
              <a:solidFill>
                <a:schemeClr val="tx1"/>
              </a:solidFill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64A5B84-F2CF-F04A-A590-B8F17D01260C}"/>
              </a:ext>
            </a:extLst>
          </p:cNvPr>
          <p:cNvSpPr/>
          <p:nvPr/>
        </p:nvSpPr>
        <p:spPr>
          <a:xfrm>
            <a:off x="3327270" y="3873433"/>
            <a:ext cx="1929760" cy="562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000" smtClean="0">
                <a:solidFill>
                  <a:schemeClr val="tx1"/>
                </a:solidFill>
                <a:latin typeface="+mj-lt"/>
                <a:ea typeface="SimHei" panose="02010609060101010101" pitchFamily="49" charset="-122"/>
              </a:rPr>
              <a:t>Deep Learning</a:t>
            </a:r>
            <a:endParaRPr lang="en-US" sz="2000" dirty="0">
              <a:solidFill>
                <a:schemeClr val="tx1"/>
              </a:solidFill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834C0E5-1A93-D34C-B792-CCC5E80A6349}"/>
              </a:ext>
            </a:extLst>
          </p:cNvPr>
          <p:cNvSpPr/>
          <p:nvPr/>
        </p:nvSpPr>
        <p:spPr>
          <a:xfrm>
            <a:off x="5638800" y="3873433"/>
            <a:ext cx="2347895" cy="562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000" smtClean="0">
                <a:solidFill>
                  <a:schemeClr val="tx1"/>
                </a:solidFill>
                <a:latin typeface="+mj-lt"/>
                <a:ea typeface="SimHei" panose="02010609060101010101" pitchFamily="49" charset="-122"/>
              </a:rPr>
              <a:t>Collective Learning</a:t>
            </a:r>
            <a:endParaRPr lang="en-US" sz="2000" dirty="0">
              <a:solidFill>
                <a:schemeClr val="tx1"/>
              </a:solidFill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13" name="罐形 4"/>
          <p:cNvSpPr/>
          <p:nvPr/>
        </p:nvSpPr>
        <p:spPr>
          <a:xfrm>
            <a:off x="1782673" y="1817380"/>
            <a:ext cx="1378857" cy="879928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Training data </a:t>
            </a:r>
            <a:r>
              <a:rPr kumimoji="1" lang="en-US" altLang="zh-CN" dirty="0" smtClean="0">
                <a:solidFill>
                  <a:schemeClr val="tx1"/>
                </a:solidFill>
              </a:rPr>
              <a:t>{(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x</a:t>
            </a:r>
            <a:r>
              <a:rPr kumimoji="1" lang="en-US" altLang="zh-CN" baseline="-25000" dirty="0" err="1" smtClean="0">
                <a:solidFill>
                  <a:schemeClr val="tx1"/>
                </a:solidFill>
              </a:rPr>
              <a:t>i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,y</a:t>
            </a:r>
            <a:r>
              <a:rPr kumimoji="1" lang="en-US" altLang="zh-CN" baseline="-25000" dirty="0" err="1" smtClean="0">
                <a:solidFill>
                  <a:schemeClr val="tx1"/>
                </a:solidFill>
              </a:rPr>
              <a:t>i</a:t>
            </a:r>
            <a:r>
              <a:rPr kumimoji="1" lang="en-US" altLang="zh-CN" dirty="0" smtClean="0">
                <a:solidFill>
                  <a:schemeClr val="tx1"/>
                </a:solidFill>
              </a:rPr>
              <a:t>)}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6"/>
          <p:cNvSpPr/>
          <p:nvPr/>
        </p:nvSpPr>
        <p:spPr>
          <a:xfrm>
            <a:off x="3723958" y="1844596"/>
            <a:ext cx="1533072" cy="8164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Learning algorithm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 7"/>
          <p:cNvSpPr/>
          <p:nvPr/>
        </p:nvSpPr>
        <p:spPr>
          <a:xfrm>
            <a:off x="6118824" y="1926237"/>
            <a:ext cx="635000" cy="6168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6091617" y="1278165"/>
            <a:ext cx="7075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x</a:t>
            </a:r>
            <a:r>
              <a:rPr kumimoji="1" lang="en-US" altLang="zh-CN" baseline="-25000" dirty="0" err="1" smtClean="0"/>
              <a:t>new</a:t>
            </a:r>
            <a:endParaRPr kumimoji="1" lang="zh-CN" altLang="en-US" baseline="-25000" dirty="0"/>
          </a:p>
        </p:txBody>
      </p:sp>
      <p:sp>
        <p:nvSpPr>
          <p:cNvPr id="17" name="文本框 14"/>
          <p:cNvSpPr txBox="1"/>
          <p:nvPr/>
        </p:nvSpPr>
        <p:spPr>
          <a:xfrm>
            <a:off x="5819458" y="2799625"/>
            <a:ext cx="147864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Predicted  y</a:t>
            </a:r>
            <a:endParaRPr kumimoji="1" lang="zh-CN" altLang="en-US" baseline="-25000" dirty="0"/>
          </a:p>
        </p:txBody>
      </p:sp>
      <p:cxnSp>
        <p:nvCxnSpPr>
          <p:cNvPr id="18" name="直线箭头连接符 18"/>
          <p:cNvCxnSpPr>
            <a:stCxn id="17" idx="4"/>
            <a:endCxn id="18" idx="1"/>
          </p:cNvCxnSpPr>
          <p:nvPr/>
        </p:nvCxnSpPr>
        <p:spPr>
          <a:xfrm flipV="1">
            <a:off x="3161530" y="2252810"/>
            <a:ext cx="562428" cy="453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20"/>
          <p:cNvCxnSpPr>
            <a:stCxn id="18" idx="3"/>
            <a:endCxn id="19" idx="1"/>
          </p:cNvCxnSpPr>
          <p:nvPr/>
        </p:nvCxnSpPr>
        <p:spPr>
          <a:xfrm flipV="1">
            <a:off x="5257030" y="2234666"/>
            <a:ext cx="861794" cy="181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22"/>
          <p:cNvCxnSpPr>
            <a:stCxn id="20" idx="2"/>
            <a:endCxn id="19" idx="0"/>
          </p:cNvCxnSpPr>
          <p:nvPr/>
        </p:nvCxnSpPr>
        <p:spPr>
          <a:xfrm flipH="1">
            <a:off x="6436324" y="1647497"/>
            <a:ext cx="9079" cy="2787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4"/>
          <p:cNvCxnSpPr>
            <a:stCxn id="19" idx="2"/>
          </p:cNvCxnSpPr>
          <p:nvPr/>
        </p:nvCxnSpPr>
        <p:spPr>
          <a:xfrm>
            <a:off x="6436324" y="2543094"/>
            <a:ext cx="0" cy="3240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5395633"/>
            <a:ext cx="2209800" cy="880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71" y="5222355"/>
            <a:ext cx="2545645" cy="12486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179651"/>
            <a:ext cx="2438548" cy="137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9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 txBox="1">
            <a:spLocks/>
          </p:cNvSpPr>
          <p:nvPr/>
        </p:nvSpPr>
        <p:spPr bwMode="auto">
          <a:xfrm>
            <a:off x="0" y="6451230"/>
            <a:ext cx="9144000" cy="40677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66154" tIns="42203" rIns="66462" bIns="42203" numCol="1" anchor="ctr" anchorCtr="0" compatLnSpc="1">
            <a:prstTxWarp prst="textNoShape">
              <a:avLst/>
            </a:prstTxWarp>
          </a:bodyPr>
          <a:lstStyle/>
          <a:p>
            <a:endParaRPr lang="en-US" altLang="zh-CN" sz="12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ea typeface="SimHei" charset="0"/>
                <a:cs typeface="SimHei" charset="0"/>
              </a:rPr>
              <a:t>Representative Publications</a:t>
            </a:r>
            <a:endParaRPr lang="en-US" dirty="0">
              <a:latin typeface="+mn-lt"/>
              <a:ea typeface="SimHei" charset="0"/>
              <a:cs typeface="SimHe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81076"/>
            <a:ext cx="8915400" cy="4937614"/>
          </a:xfrm>
        </p:spPr>
        <p:txBody>
          <a:bodyPr/>
          <a:lstStyle/>
          <a:p>
            <a:r>
              <a:rPr lang="en-US" altLang="zh-CN" sz="1200" dirty="0" smtClean="0"/>
              <a:t>Yi </a:t>
            </a:r>
            <a:r>
              <a:rPr lang="en-US" altLang="zh-CN" sz="1200" dirty="0"/>
              <a:t>Qi, </a:t>
            </a:r>
            <a:r>
              <a:rPr lang="en-US" altLang="zh-CN" sz="1200" dirty="0" err="1"/>
              <a:t>Qingyun</a:t>
            </a:r>
            <a:r>
              <a:rPr lang="en-US" altLang="zh-CN" sz="1200" dirty="0"/>
              <a:t> Wu, </a:t>
            </a:r>
            <a:r>
              <a:rPr lang="en-US" altLang="zh-CN" sz="1200" dirty="0" err="1"/>
              <a:t>Hongning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Tang, and </a:t>
            </a:r>
            <a:r>
              <a:rPr lang="en-US" altLang="zh-CN" sz="1200" dirty="0" err="1"/>
              <a:t>Maosong</a:t>
            </a:r>
            <a:r>
              <a:rPr lang="en-US" altLang="zh-CN" sz="1200" dirty="0"/>
              <a:t> Sun. Bandit Learning with Implicit Feedback. NIPS'18.</a:t>
            </a:r>
          </a:p>
          <a:p>
            <a:r>
              <a:rPr lang="en-US" altLang="zh-CN" sz="1200" dirty="0" err="1" smtClean="0"/>
              <a:t>Jiezhong</a:t>
            </a:r>
            <a:r>
              <a:rPr lang="en-US" altLang="zh-CN" sz="1200" dirty="0" smtClean="0"/>
              <a:t> </a:t>
            </a:r>
            <a:r>
              <a:rPr lang="en-US" altLang="zh-CN" sz="1200" dirty="0" err="1"/>
              <a:t>Qiu</a:t>
            </a:r>
            <a:r>
              <a:rPr lang="en-US" altLang="zh-CN" sz="1200" dirty="0"/>
              <a:t>, Jian Tang, </a:t>
            </a:r>
            <a:r>
              <a:rPr lang="en-US" altLang="zh-CN" sz="1200" dirty="0" err="1"/>
              <a:t>Hao</a:t>
            </a:r>
            <a:r>
              <a:rPr lang="en-US" altLang="zh-CN" sz="1200" dirty="0"/>
              <a:t> Ma, </a:t>
            </a:r>
            <a:r>
              <a:rPr lang="en-US" altLang="zh-CN" sz="1200" dirty="0" err="1"/>
              <a:t>Yuxiao</a:t>
            </a:r>
            <a:r>
              <a:rPr lang="en-US" altLang="zh-CN" sz="1200" dirty="0"/>
              <a:t> Dong, </a:t>
            </a:r>
            <a:r>
              <a:rPr lang="en-US" altLang="zh-CN" sz="1200" dirty="0" err="1"/>
              <a:t>Kuansan</a:t>
            </a:r>
            <a:r>
              <a:rPr lang="en-US" altLang="zh-CN" sz="1200" dirty="0"/>
              <a:t> Wang,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</a:t>
            </a:r>
            <a:r>
              <a:rPr lang="en-US" altLang="zh-CN" sz="1200" dirty="0" err="1"/>
              <a:t>DeepInf</a:t>
            </a:r>
            <a:r>
              <a:rPr lang="en-US" altLang="zh-CN" sz="1200" dirty="0"/>
              <a:t>: Modeling Influence Locality in Large Social Networks</a:t>
            </a:r>
            <a:r>
              <a:rPr lang="en-US" altLang="zh-CN" sz="1200" dirty="0" smtClean="0"/>
              <a:t>. In KDD’18.</a:t>
            </a:r>
            <a:endParaRPr lang="en-US" altLang="zh-CN" sz="1200" dirty="0"/>
          </a:p>
          <a:p>
            <a:r>
              <a:rPr lang="en-US" altLang="zh-CN" sz="1200" dirty="0" err="1"/>
              <a:t>Yutao</a:t>
            </a:r>
            <a:r>
              <a:rPr lang="en-US" altLang="zh-CN" sz="1200" dirty="0"/>
              <a:t> Zhang, </a:t>
            </a:r>
            <a:r>
              <a:rPr lang="en-US" altLang="zh-CN" sz="1200" dirty="0" err="1"/>
              <a:t>Fanjin</a:t>
            </a:r>
            <a:r>
              <a:rPr lang="en-US" altLang="zh-CN" sz="1200" dirty="0"/>
              <a:t> Zhang, </a:t>
            </a:r>
            <a:r>
              <a:rPr lang="en-US" altLang="zh-CN" sz="1200" dirty="0" err="1"/>
              <a:t>Peiran</a:t>
            </a:r>
            <a:r>
              <a:rPr lang="en-US" altLang="zh-CN" sz="1200" dirty="0"/>
              <a:t> Yao,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Name Disambiguation in </a:t>
            </a:r>
            <a:r>
              <a:rPr lang="en-US" altLang="zh-CN" sz="1200" dirty="0" err="1"/>
              <a:t>AMiner</a:t>
            </a:r>
            <a:r>
              <a:rPr lang="en-US" altLang="zh-CN" sz="1200" dirty="0"/>
              <a:t>: Clustering, Maintenance, and Human in the Loop</a:t>
            </a:r>
            <a:r>
              <a:rPr lang="en-US" altLang="zh-CN" sz="1200" dirty="0" smtClean="0"/>
              <a:t>. In KDD’18.</a:t>
            </a:r>
            <a:endParaRPr lang="en-US" altLang="zh-CN" sz="1200" dirty="0"/>
          </a:p>
          <a:p>
            <a:r>
              <a:rPr lang="en-US" altLang="zh-CN" sz="1200" dirty="0" err="1" smtClean="0"/>
              <a:t>Golnoosh</a:t>
            </a:r>
            <a:r>
              <a:rPr lang="en-US" altLang="zh-CN" sz="1200" dirty="0" smtClean="0"/>
              <a:t> </a:t>
            </a:r>
            <a:r>
              <a:rPr lang="en-US" altLang="zh-CN" sz="1200" dirty="0" err="1"/>
              <a:t>Farnadi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Tang, Martine De Cock, and Marie-Francine </a:t>
            </a:r>
            <a:r>
              <a:rPr lang="en-US" altLang="zh-CN" sz="1200" dirty="0" err="1"/>
              <a:t>Moens</a:t>
            </a:r>
            <a:r>
              <a:rPr lang="en-US" altLang="zh-CN" sz="1200" dirty="0"/>
              <a:t>. User Profiling through Deep Multimodal Fusion. In </a:t>
            </a:r>
            <a:r>
              <a:rPr lang="en-US" altLang="zh-CN" sz="1200" dirty="0" smtClean="0"/>
              <a:t>WSDM'18.</a:t>
            </a:r>
          </a:p>
          <a:p>
            <a:r>
              <a:rPr lang="en-US" altLang="zh-CN" sz="1200" dirty="0" err="1" smtClean="0"/>
              <a:t>Jiezhong</a:t>
            </a:r>
            <a:r>
              <a:rPr lang="en-US" altLang="zh-CN" sz="1200" dirty="0" smtClean="0"/>
              <a:t> </a:t>
            </a:r>
            <a:r>
              <a:rPr lang="en-US" altLang="zh-CN" sz="1200" dirty="0" err="1"/>
              <a:t>Qiu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Yuxiao</a:t>
            </a:r>
            <a:r>
              <a:rPr lang="en-US" altLang="zh-CN" sz="1200" dirty="0"/>
              <a:t> Dong, </a:t>
            </a:r>
            <a:r>
              <a:rPr lang="en-US" altLang="zh-CN" sz="1200" dirty="0" err="1"/>
              <a:t>Hao</a:t>
            </a:r>
            <a:r>
              <a:rPr lang="en-US" altLang="zh-CN" sz="1200" dirty="0"/>
              <a:t> Ma, Jian Li, </a:t>
            </a:r>
            <a:r>
              <a:rPr lang="en-US" altLang="zh-CN" sz="1200" dirty="0" err="1"/>
              <a:t>Kuansan</a:t>
            </a:r>
            <a:r>
              <a:rPr lang="en-US" altLang="zh-CN" sz="1200" dirty="0"/>
              <a:t> Wang, and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Tang. Network Embedding as Matrix Factorization: Unifying </a:t>
            </a:r>
            <a:r>
              <a:rPr lang="en-US" altLang="zh-CN" sz="1200" dirty="0" err="1"/>
              <a:t>DeepWalk</a:t>
            </a:r>
            <a:r>
              <a:rPr lang="en-US" altLang="zh-CN" sz="1200" dirty="0"/>
              <a:t>, LINE, PTE, and node2vec. In </a:t>
            </a:r>
            <a:r>
              <a:rPr lang="en-US" altLang="zh-CN" sz="1200" dirty="0" smtClean="0"/>
              <a:t>WSDM'18.</a:t>
            </a:r>
          </a:p>
          <a:p>
            <a:r>
              <a:rPr lang="en-US" altLang="zh-CN" sz="1200" dirty="0" err="1"/>
              <a:t>Yutao</a:t>
            </a:r>
            <a:r>
              <a:rPr lang="en-US" altLang="zh-CN" sz="1200" dirty="0"/>
              <a:t> Zhang, Robert Chen,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Tang, </a:t>
            </a:r>
            <a:r>
              <a:rPr lang="en-US" altLang="zh-CN" sz="1200" dirty="0" err="1"/>
              <a:t>Jimeng</a:t>
            </a:r>
            <a:r>
              <a:rPr lang="en-US" altLang="zh-CN" sz="1200" dirty="0"/>
              <a:t> Sun, and Walter Stewart. LEAP: Learning to Prescribe Effective and Safe Treatment Combinations for </a:t>
            </a:r>
            <a:r>
              <a:rPr lang="en-US" altLang="zh-CN" sz="1200" dirty="0" err="1"/>
              <a:t>Multimorbidity</a:t>
            </a:r>
            <a:r>
              <a:rPr lang="en-US" altLang="zh-CN" sz="1200" dirty="0"/>
              <a:t>. In </a:t>
            </a:r>
            <a:r>
              <a:rPr lang="en-US" altLang="zh-CN" sz="1200" dirty="0" smtClean="0"/>
              <a:t>KDD'17, </a:t>
            </a:r>
            <a:r>
              <a:rPr lang="en-US" altLang="zh-CN" sz="1200" dirty="0"/>
              <a:t>pages 1315-1324.</a:t>
            </a:r>
            <a:endParaRPr lang="zh-CN" altLang="en-US" sz="1200" dirty="0"/>
          </a:p>
          <a:p>
            <a:r>
              <a:rPr lang="en-US" altLang="zh-CN" sz="1200" dirty="0" err="1"/>
              <a:t>Jie</a:t>
            </a:r>
            <a:r>
              <a:rPr lang="en-US" altLang="zh-CN" sz="1200" dirty="0"/>
              <a:t> Tang, A.C.M. Fong, Bo Wang, and Jing Zhang. A Unified Probabilistic Framework for Name Disambiguation in Digital Library. IEEE Transaction on Knowledge and Data Engineering (TKDE), 2012, Volume 24, Issue 6, Pages 975-987.</a:t>
            </a:r>
            <a:endParaRPr lang="zh-CN" altLang="en-US" sz="1200" dirty="0"/>
          </a:p>
          <a:p>
            <a:r>
              <a:rPr lang="en-US" altLang="zh-CN" sz="1200" dirty="0" err="1"/>
              <a:t>Jie</a:t>
            </a:r>
            <a:r>
              <a:rPr lang="en-US" altLang="zh-CN" sz="1200" dirty="0"/>
              <a:t> Tang, </a:t>
            </a:r>
            <a:r>
              <a:rPr lang="en-US" altLang="zh-CN" sz="1200" dirty="0" err="1"/>
              <a:t>Tiancheng</a:t>
            </a:r>
            <a:r>
              <a:rPr lang="en-US" altLang="zh-CN" sz="1200" dirty="0"/>
              <a:t> Lou, Jon Kleinberg, and Sen Wu. Transfer Learning to Infer Social Ties across Heterogeneous Networks. ACM Transactions on Information Systems (TOIS), 2016, Volume 34, Issue 2, Article No. 7.</a:t>
            </a:r>
            <a:endParaRPr lang="zh-CN" altLang="en-US" sz="1200" dirty="0"/>
          </a:p>
          <a:p>
            <a:r>
              <a:rPr lang="en-US" sz="1200" dirty="0" err="1"/>
              <a:t>Jie</a:t>
            </a:r>
            <a:r>
              <a:rPr lang="en-US" sz="1200" dirty="0"/>
              <a:t> Tang, Jing Zhang, </a:t>
            </a:r>
            <a:r>
              <a:rPr lang="en-US" sz="1200" dirty="0" err="1"/>
              <a:t>Limin</a:t>
            </a:r>
            <a:r>
              <a:rPr lang="en-US" sz="1200" dirty="0"/>
              <a:t> Yao, </a:t>
            </a:r>
            <a:r>
              <a:rPr lang="en-US" sz="1200" dirty="0" err="1"/>
              <a:t>Juanzi</a:t>
            </a:r>
            <a:r>
              <a:rPr lang="en-US" sz="1200" dirty="0"/>
              <a:t> Li, Li Zhang, and </a:t>
            </a:r>
            <a:r>
              <a:rPr lang="en-US" sz="1200" dirty="0" err="1"/>
              <a:t>Zhong</a:t>
            </a:r>
            <a:r>
              <a:rPr lang="en-US" sz="1200" dirty="0"/>
              <a:t> Su. </a:t>
            </a:r>
            <a:r>
              <a:rPr lang="en-US" sz="1200" dirty="0" err="1"/>
              <a:t>ArnetMiner</a:t>
            </a:r>
            <a:r>
              <a:rPr lang="en-US" sz="1200" dirty="0"/>
              <a:t>: Extraction and Mining of Academic Social Networks. In KDD‘08, pages</a:t>
            </a:r>
            <a:r>
              <a:rPr lang="zh-CN" altLang="en-US" sz="1200" dirty="0"/>
              <a:t> </a:t>
            </a:r>
            <a:r>
              <a:rPr lang="en-US" sz="1200" dirty="0"/>
              <a:t>990-998.</a:t>
            </a:r>
            <a:endParaRPr lang="zh-CN" altLang="en-US" sz="1200" dirty="0"/>
          </a:p>
          <a:p>
            <a:r>
              <a:rPr lang="en-US" sz="1200" dirty="0" err="1"/>
              <a:t>Jie</a:t>
            </a:r>
            <a:r>
              <a:rPr lang="en-US" sz="1200" dirty="0"/>
              <a:t> Tang, </a:t>
            </a:r>
            <a:r>
              <a:rPr lang="en-US" sz="1200" dirty="0" err="1"/>
              <a:t>Jimeng</a:t>
            </a:r>
            <a:r>
              <a:rPr lang="en-US" sz="1200" dirty="0"/>
              <a:t> Sun, Chi Wang, and </a:t>
            </a:r>
            <a:r>
              <a:rPr lang="en-US" sz="1200" dirty="0" err="1"/>
              <a:t>Zi</a:t>
            </a:r>
            <a:r>
              <a:rPr lang="en-US" sz="1200" dirty="0"/>
              <a:t> Yang. Social Influence Analysis in Large-scale Networks. In KDD‘09, pages 807-816.</a:t>
            </a:r>
            <a:endParaRPr lang="zh-CN" altLang="en-US" sz="1200" dirty="0"/>
          </a:p>
          <a:p>
            <a:r>
              <a:rPr lang="en-US" sz="1200" dirty="0"/>
              <a:t>Chi Wang, </a:t>
            </a:r>
            <a:r>
              <a:rPr lang="en-US" sz="1200" dirty="0" err="1"/>
              <a:t>Jiawei</a:t>
            </a:r>
            <a:r>
              <a:rPr lang="en-US" sz="1200" dirty="0"/>
              <a:t> Han, </a:t>
            </a:r>
            <a:r>
              <a:rPr lang="en-US" sz="1200" dirty="0" err="1"/>
              <a:t>Yuntao</a:t>
            </a:r>
            <a:r>
              <a:rPr lang="en-US" sz="1200" dirty="0"/>
              <a:t> </a:t>
            </a:r>
            <a:r>
              <a:rPr lang="en-US" sz="1200" dirty="0" err="1"/>
              <a:t>Jia</a:t>
            </a:r>
            <a:r>
              <a:rPr lang="en-US" sz="1200" dirty="0"/>
              <a:t>, </a:t>
            </a:r>
            <a:r>
              <a:rPr lang="en-US" sz="1200" dirty="0" err="1"/>
              <a:t>Jie</a:t>
            </a:r>
            <a:r>
              <a:rPr lang="en-US" sz="1200" dirty="0"/>
              <a:t> Tang, Duo Zhang, </a:t>
            </a:r>
            <a:r>
              <a:rPr lang="en-US" sz="1200" dirty="0" err="1"/>
              <a:t>Yintao</a:t>
            </a:r>
            <a:r>
              <a:rPr lang="en-US" sz="1200" dirty="0"/>
              <a:t> Yu, and </a:t>
            </a:r>
            <a:r>
              <a:rPr lang="en-US" sz="1200" dirty="0" err="1"/>
              <a:t>Jingyi</a:t>
            </a:r>
            <a:r>
              <a:rPr lang="en-US" sz="1200" dirty="0"/>
              <a:t> </a:t>
            </a:r>
            <a:r>
              <a:rPr lang="en-US" sz="1200" dirty="0" err="1"/>
              <a:t>Guo</a:t>
            </a:r>
            <a:r>
              <a:rPr lang="en-US" sz="1200" dirty="0"/>
              <a:t>. Mining Advisor-Advisee Relationships from Research Publication Networks. In KDD‘10, pages 203-212.</a:t>
            </a:r>
            <a:endParaRPr lang="zh-CN" altLang="en-US" sz="1200" dirty="0"/>
          </a:p>
          <a:p>
            <a:r>
              <a:rPr lang="en-US" sz="1200" dirty="0" err="1"/>
              <a:t>Chenhao</a:t>
            </a:r>
            <a:r>
              <a:rPr lang="en-US" sz="1200" dirty="0"/>
              <a:t> Tan, Lillian Lee, </a:t>
            </a:r>
            <a:r>
              <a:rPr lang="en-US" sz="1200" dirty="0" err="1"/>
              <a:t>Jie</a:t>
            </a:r>
            <a:r>
              <a:rPr lang="en-US" sz="1200" dirty="0"/>
              <a:t> Tang, Long Jiang, Ming Zhou, and Ping Li. User-level sentiment analysis incorporating social networks. In KDD‘11, pages 1397-1405. </a:t>
            </a:r>
            <a:endParaRPr lang="zh-CN" altLang="en-US" sz="1200" dirty="0"/>
          </a:p>
          <a:p>
            <a:r>
              <a:rPr lang="en-US" sz="1200" dirty="0" err="1"/>
              <a:t>Jie</a:t>
            </a:r>
            <a:r>
              <a:rPr lang="en-US" sz="1200" dirty="0"/>
              <a:t> Tang, Sen Wu, </a:t>
            </a:r>
            <a:r>
              <a:rPr lang="en-US" sz="1200" dirty="0" err="1"/>
              <a:t>Jimeng</a:t>
            </a:r>
            <a:r>
              <a:rPr lang="en-US" sz="1200" dirty="0"/>
              <a:t> Sun, and Hang Su. Cross-domain Collaboration Recommendation. In KDD‘12, pages 1285-1293. (Full Presentation &amp; Best Poster Award)</a:t>
            </a:r>
            <a:endParaRPr lang="zh-CN" altLang="en-US" sz="1200" dirty="0"/>
          </a:p>
          <a:p>
            <a:r>
              <a:rPr lang="en-US" sz="1200" dirty="0" err="1"/>
              <a:t>Jie</a:t>
            </a:r>
            <a:r>
              <a:rPr lang="en-US" sz="1200" dirty="0"/>
              <a:t> Tang, Sen Wu, and </a:t>
            </a:r>
            <a:r>
              <a:rPr lang="en-US" sz="1200" dirty="0" err="1"/>
              <a:t>Jimeng</a:t>
            </a:r>
            <a:r>
              <a:rPr lang="en-US" sz="1200" dirty="0"/>
              <a:t> Sun. Confluence: Conformity Influence in Large Social Networks. In KDD‘13, pages 347-355. </a:t>
            </a:r>
            <a:endParaRPr lang="zh-CN" altLang="en-US" sz="1200" dirty="0"/>
          </a:p>
          <a:p>
            <a:r>
              <a:rPr lang="en-US" sz="1200" dirty="0" err="1" smtClean="0"/>
              <a:t>Yuxiao</a:t>
            </a:r>
            <a:r>
              <a:rPr lang="en-US" sz="1200" dirty="0" smtClean="0"/>
              <a:t> </a:t>
            </a:r>
            <a:r>
              <a:rPr lang="en-US" sz="1200" dirty="0"/>
              <a:t>Dong, Yang Yang, </a:t>
            </a:r>
            <a:r>
              <a:rPr lang="en-US" sz="1200" dirty="0" err="1"/>
              <a:t>Jie</a:t>
            </a:r>
            <a:r>
              <a:rPr lang="en-US" sz="1200" dirty="0"/>
              <a:t> Tang, Yang Yang, and </a:t>
            </a:r>
            <a:r>
              <a:rPr lang="en-US" sz="1200" dirty="0" err="1"/>
              <a:t>Nitesh</a:t>
            </a:r>
            <a:r>
              <a:rPr lang="en-US" sz="1200" dirty="0"/>
              <a:t> V. Chawla. Inferring User Demographics and Social Strategies in Mobile Social Networks. In KDD‘14, pages 15-24</a:t>
            </a:r>
            <a:r>
              <a:rPr lang="en-US" sz="1200" dirty="0" smtClean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21299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4"/>
          <p:cNvSpPr txBox="1">
            <a:spLocks noChangeArrowheads="1"/>
          </p:cNvSpPr>
          <p:nvPr/>
        </p:nvSpPr>
        <p:spPr bwMode="auto">
          <a:xfrm>
            <a:off x="4" y="2297261"/>
            <a:ext cx="9143999" cy="242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062" dirty="0">
                <a:sym typeface="Wingdings" pitchFamily="2" charset="2"/>
              </a:rPr>
              <a:t>Thank you</a:t>
            </a:r>
            <a:r>
              <a:rPr lang="zh-CN" altLang="en-US" sz="4062" dirty="0">
                <a:sym typeface="Wingdings" pitchFamily="2" charset="2"/>
              </a:rPr>
              <a:t>！</a:t>
            </a:r>
            <a:endParaRPr lang="en-US" altLang="zh-CN" sz="4062" dirty="0">
              <a:sym typeface="Wingdings" pitchFamily="2" charset="2"/>
            </a:endParaRPr>
          </a:p>
          <a:p>
            <a:pPr algn="ctr">
              <a:spcBef>
                <a:spcPts val="886"/>
              </a:spcBef>
            </a:pPr>
            <a:r>
              <a:rPr lang="en-US" altLang="zh-CN" sz="2215" b="1" dirty="0">
                <a:sym typeface="Wingdings" pitchFamily="2" charset="2"/>
              </a:rPr>
              <a:t>Collaborators:</a:t>
            </a:r>
            <a:r>
              <a:rPr lang="en-US" altLang="zh-CN" sz="2215" dirty="0">
                <a:sym typeface="Wingdings" pitchFamily="2" charset="2"/>
              </a:rPr>
              <a:t> </a:t>
            </a:r>
            <a:r>
              <a:rPr lang="de-DE" altLang="zh-CN" sz="2215" dirty="0">
                <a:sym typeface="Wingdings" pitchFamily="2" charset="2"/>
              </a:rPr>
              <a:t>John </a:t>
            </a:r>
            <a:r>
              <a:rPr lang="de-DE" altLang="zh-CN" sz="2215" dirty="0" err="1">
                <a:sym typeface="Wingdings" pitchFamily="2" charset="2"/>
              </a:rPr>
              <a:t>Hopcroft</a:t>
            </a:r>
            <a:r>
              <a:rPr lang="de-DE" altLang="zh-CN" sz="2215" dirty="0">
                <a:sym typeface="Wingdings" pitchFamily="2" charset="2"/>
              </a:rPr>
              <a:t>, Jon Kleinberg, </a:t>
            </a:r>
            <a:r>
              <a:rPr lang="de-DE" altLang="zh-CN" sz="2215" dirty="0" err="1">
                <a:sym typeface="Wingdings" pitchFamily="2" charset="2"/>
              </a:rPr>
              <a:t>Chenhao</a:t>
            </a:r>
            <a:r>
              <a:rPr lang="de-DE" altLang="zh-CN" sz="2215" dirty="0">
                <a:sym typeface="Wingdings" pitchFamily="2" charset="2"/>
              </a:rPr>
              <a:t> Tan (</a:t>
            </a:r>
            <a:r>
              <a:rPr lang="de-DE" altLang="zh-CN" sz="2215" b="1" dirty="0">
                <a:solidFill>
                  <a:srgbClr val="800000"/>
                </a:solidFill>
                <a:sym typeface="Wingdings" pitchFamily="2" charset="2"/>
              </a:rPr>
              <a:t>Cornell</a:t>
            </a:r>
            <a:r>
              <a:rPr lang="de-DE" altLang="zh-CN" sz="2215" dirty="0">
                <a:sym typeface="Wingdings" pitchFamily="2" charset="2"/>
              </a:rPr>
              <a:t>)</a:t>
            </a:r>
          </a:p>
          <a:p>
            <a:pPr algn="ctr">
              <a:spcBef>
                <a:spcPts val="554"/>
              </a:spcBef>
            </a:pPr>
            <a:r>
              <a:rPr lang="de-DE" altLang="zh-CN" sz="2215" dirty="0" err="1" smtClean="0">
                <a:sym typeface="Wingdings" pitchFamily="2" charset="2"/>
              </a:rPr>
              <a:t>Yuxiao</a:t>
            </a:r>
            <a:r>
              <a:rPr lang="de-DE" altLang="zh-CN" sz="2215" dirty="0" smtClean="0">
                <a:sym typeface="Wingdings" pitchFamily="2" charset="2"/>
              </a:rPr>
              <a:t> Dong, Hao Ma, </a:t>
            </a:r>
            <a:r>
              <a:rPr lang="de-DE" altLang="zh-CN" sz="2215" dirty="0" err="1" smtClean="0">
                <a:sym typeface="Wingdings" pitchFamily="2" charset="2"/>
              </a:rPr>
              <a:t>Kuansan</a:t>
            </a:r>
            <a:r>
              <a:rPr lang="de-DE" altLang="zh-CN" sz="2215" dirty="0" smtClean="0">
                <a:sym typeface="Wingdings" pitchFamily="2" charset="2"/>
              </a:rPr>
              <a:t> Wang (</a:t>
            </a:r>
            <a:r>
              <a:rPr lang="de-DE" altLang="zh-CN" sz="2215" b="1" dirty="0" smtClean="0">
                <a:solidFill>
                  <a:srgbClr val="006600"/>
                </a:solidFill>
                <a:sym typeface="Wingdings" pitchFamily="2" charset="2"/>
              </a:rPr>
              <a:t>MSR</a:t>
            </a:r>
            <a:r>
              <a:rPr lang="de-DE" altLang="zh-CN" sz="2215" dirty="0" smtClean="0">
                <a:sym typeface="Wingdings" pitchFamily="2" charset="2"/>
              </a:rPr>
              <a:t>)   </a:t>
            </a:r>
            <a:endParaRPr lang="de-DE" altLang="zh-CN" sz="2215" dirty="0">
              <a:sym typeface="Wingdings" pitchFamily="2" charset="2"/>
            </a:endParaRPr>
          </a:p>
          <a:p>
            <a:pPr algn="ctr">
              <a:spcBef>
                <a:spcPts val="554"/>
              </a:spcBef>
            </a:pPr>
            <a:r>
              <a:rPr lang="de-DE" altLang="zh-CN" sz="2215" dirty="0" err="1" smtClean="0">
                <a:sym typeface="Wingdings" pitchFamily="2" charset="2"/>
              </a:rPr>
              <a:t>Hongning</a:t>
            </a:r>
            <a:r>
              <a:rPr lang="de-DE" altLang="zh-CN" sz="2215" dirty="0" smtClean="0">
                <a:sym typeface="Wingdings" pitchFamily="2" charset="2"/>
              </a:rPr>
              <a:t> Wang (</a:t>
            </a:r>
            <a:r>
              <a:rPr lang="de-DE" altLang="zh-CN" sz="2215" b="1" dirty="0" smtClean="0">
                <a:solidFill>
                  <a:srgbClr val="000090"/>
                </a:solidFill>
                <a:sym typeface="Wingdings" pitchFamily="2" charset="2"/>
              </a:rPr>
              <a:t>Virginia U</a:t>
            </a:r>
            <a:r>
              <a:rPr lang="de-DE" altLang="zh-CN" sz="2215" dirty="0" smtClean="0">
                <a:sym typeface="Wingdings" pitchFamily="2" charset="2"/>
              </a:rPr>
              <a:t>) </a:t>
            </a:r>
            <a:endParaRPr lang="de-DE" altLang="zh-CN" sz="2215" dirty="0">
              <a:sym typeface="Wingdings" pitchFamily="2" charset="2"/>
            </a:endParaRPr>
          </a:p>
          <a:p>
            <a:pPr algn="ctr">
              <a:spcBef>
                <a:spcPts val="554"/>
              </a:spcBef>
            </a:pPr>
            <a:r>
              <a:rPr lang="de-DE" altLang="zh-CN" sz="2215" dirty="0" err="1" smtClean="0">
                <a:sym typeface="Wingdings" pitchFamily="2" charset="2"/>
              </a:rPr>
              <a:t>Jiezhong</a:t>
            </a:r>
            <a:r>
              <a:rPr lang="de-DE" altLang="zh-CN" sz="2215" dirty="0" smtClean="0">
                <a:sym typeface="Wingdings" pitchFamily="2" charset="2"/>
              </a:rPr>
              <a:t> Qiu, Yi Qi, </a:t>
            </a:r>
            <a:r>
              <a:rPr lang="de-DE" altLang="zh-CN" sz="2215" dirty="0" err="1" smtClean="0">
                <a:sym typeface="Wingdings" pitchFamily="2" charset="2"/>
              </a:rPr>
              <a:t>Zhanpeng</a:t>
            </a:r>
            <a:r>
              <a:rPr lang="de-DE" altLang="zh-CN" sz="2215" dirty="0" smtClean="0">
                <a:sym typeface="Wingdings" pitchFamily="2" charset="2"/>
              </a:rPr>
              <a:t> </a:t>
            </a:r>
            <a:r>
              <a:rPr lang="de-DE" altLang="zh-CN" sz="2215" dirty="0">
                <a:sym typeface="Wingdings" pitchFamily="2" charset="2"/>
              </a:rPr>
              <a:t>Fang, </a:t>
            </a:r>
            <a:r>
              <a:rPr lang="de-DE" altLang="zh-CN" sz="2215" dirty="0" err="1" smtClean="0">
                <a:sym typeface="Wingdings" pitchFamily="2" charset="2"/>
              </a:rPr>
              <a:t>Chenhui</a:t>
            </a:r>
            <a:r>
              <a:rPr lang="de-DE" altLang="zh-CN" sz="2215" dirty="0" smtClean="0">
                <a:sym typeface="Wingdings" pitchFamily="2" charset="2"/>
              </a:rPr>
              <a:t> Zhang (</a:t>
            </a:r>
            <a:r>
              <a:rPr lang="de-DE" altLang="zh-CN" sz="2215" b="1" dirty="0" smtClean="0">
                <a:solidFill>
                  <a:srgbClr val="660066"/>
                </a:solidFill>
                <a:sym typeface="Wingdings" pitchFamily="2" charset="2"/>
              </a:rPr>
              <a:t>THU</a:t>
            </a:r>
            <a:r>
              <a:rPr lang="de-DE" altLang="zh-CN" sz="2215" dirty="0">
                <a:sym typeface="Wingdings" pitchFamily="2" charset="2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410200"/>
            <a:ext cx="9144000" cy="98473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65231" rtlCol="0" anchor="ctr"/>
          <a:lstStyle/>
          <a:p>
            <a:pPr marL="0" lvl="1"/>
            <a:r>
              <a:rPr lang="en-US" sz="1846" dirty="0">
                <a:solidFill>
                  <a:schemeClr val="tx1"/>
                </a:solidFill>
              </a:rPr>
              <a:t>Jie Tang, KEG, Tsinghua U,                    </a:t>
            </a:r>
            <a:r>
              <a:rPr lang="en-US" sz="1846" dirty="0">
                <a:solidFill>
                  <a:schemeClr val="tx1"/>
                </a:solidFill>
                <a:hlinkClick r:id="rId3"/>
              </a:rPr>
              <a:t>http://keg.cs.tsinghua.edu.cn/jietang</a:t>
            </a:r>
            <a:endParaRPr lang="en-US" sz="1846" dirty="0">
              <a:solidFill>
                <a:schemeClr val="tx1"/>
              </a:solidFill>
            </a:endParaRPr>
          </a:p>
          <a:p>
            <a:pPr marL="0" lvl="1"/>
            <a:r>
              <a:rPr lang="en-US" sz="1846" b="1" dirty="0">
                <a:solidFill>
                  <a:srgbClr val="000090"/>
                </a:solidFill>
              </a:rPr>
              <a:t>Download all data &amp; Codes,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smtClean="0">
                <a:solidFill>
                  <a:schemeClr val="tx1"/>
                </a:solidFill>
              </a:rPr>
              <a:t>                </a:t>
            </a:r>
            <a:r>
              <a:rPr lang="en-US" sz="2000" dirty="0" smtClean="0">
                <a:solidFill>
                  <a:schemeClr val="tx1"/>
                </a:solidFill>
                <a:hlinkClick r:id="rId4"/>
              </a:rPr>
              <a:t>http</a:t>
            </a:r>
            <a:r>
              <a:rPr lang="en-US" sz="2000" dirty="0">
                <a:solidFill>
                  <a:schemeClr val="tx1"/>
                </a:solidFill>
                <a:hlinkClick r:id="rId4"/>
              </a:rPr>
              <a:t>://arnetminer.org/data</a:t>
            </a: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                                      </a:t>
            </a:r>
            <a:r>
              <a:rPr lang="en-US" sz="2000" b="1" dirty="0">
                <a:solidFill>
                  <a:srgbClr val="000090"/>
                </a:solidFill>
              </a:rPr>
              <a:t>        </a:t>
            </a:r>
            <a:r>
              <a:rPr lang="en-US" sz="2000" dirty="0">
                <a:solidFill>
                  <a:schemeClr val="tx1"/>
                </a:solidFill>
              </a:rPr>
              <a:t>             </a:t>
            </a:r>
            <a:r>
              <a:rPr lang="en-US" sz="2000" dirty="0" smtClean="0">
                <a:solidFill>
                  <a:schemeClr val="tx1"/>
                </a:solidFill>
                <a:hlinkClick r:id="rId4"/>
              </a:rPr>
              <a:t>http</a:t>
            </a:r>
            <a:r>
              <a:rPr lang="en-US" sz="2000" dirty="0">
                <a:solidFill>
                  <a:schemeClr val="tx1"/>
                </a:solidFill>
                <a:hlinkClick r:id="rId4"/>
              </a:rPr>
              <a:t>://arnetminer.org/data-sna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279"/>
            <a:ext cx="9144000" cy="640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9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83"/>
            <a:ext cx="9144000" cy="67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18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01"/>
            <a:ext cx="9144000" cy="66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94691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E919786-0F85-42E1-89BA-9F9867BE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700808"/>
            <a:ext cx="7772400" cy="374441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大数据与人工智能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关键技术与产业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发展机遇与挑战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2E98D38-AB15-4FF0-BEE8-3AAD30E10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568" y="578892"/>
            <a:ext cx="7772400" cy="833884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F6AB231-43AC-4E6D-A686-83A5F1AB86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02896" y="6520259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75595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zh-CN" altLang="en-US" sz="3600" b="1" dirty="0"/>
              <a:t>发展机遇（一）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7C1065F-65C6-4580-B0EF-F9CDA83393F3}"/>
              </a:ext>
            </a:extLst>
          </p:cNvPr>
          <p:cNvSpPr/>
          <p:nvPr/>
        </p:nvSpPr>
        <p:spPr>
          <a:xfrm>
            <a:off x="134380" y="1575895"/>
            <a:ext cx="4869668" cy="38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大数据时代为人工智能提供了海量的数据资源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目前全球数据总量每年以倍增的速度增长，中国数据量占全球数据总量的近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20%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07E453D-4596-41B1-9514-70B0FB7A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576" y="1196751"/>
            <a:ext cx="3903423" cy="24387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D70385D-B52B-4E12-9EBC-97C04473C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88" y="3861048"/>
            <a:ext cx="389211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6589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zh-CN" altLang="en-US" sz="3600" b="1" dirty="0"/>
              <a:t>发展机遇（二）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7C1065F-65C6-4580-B0EF-F9CDA83393F3}"/>
              </a:ext>
            </a:extLst>
          </p:cNvPr>
          <p:cNvSpPr/>
          <p:nvPr/>
        </p:nvSpPr>
        <p:spPr>
          <a:xfrm>
            <a:off x="134380" y="1124744"/>
            <a:ext cx="8686092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深度学习、脑科学等新理论新技术提供了方法创新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AFF691E-F8DF-4297-B07D-CBF20F2B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50843"/>
            <a:ext cx="7218548" cy="443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03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zh-CN" altLang="en-US" sz="3600" b="1" dirty="0"/>
              <a:t>发展机遇（三）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7C1065F-65C6-4580-B0EF-F9CDA83393F3}"/>
              </a:ext>
            </a:extLst>
          </p:cNvPr>
          <p:cNvSpPr/>
          <p:nvPr/>
        </p:nvSpPr>
        <p:spPr>
          <a:xfrm>
            <a:off x="134380" y="1052736"/>
            <a:ext cx="8686092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学科领域交叉与渗透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DA08ABA-E701-4318-8E3C-C1AA8455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16832"/>
            <a:ext cx="8820472" cy="43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Beijing AI Institute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03" y="4121156"/>
            <a:ext cx="4607997" cy="266064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23851" y="1368669"/>
            <a:ext cx="8436219" cy="455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954" kern="0" dirty="0" smtClean="0">
                <a:ea typeface="SimHei" charset="-122"/>
                <a:cs typeface="SimHei" charset="-122"/>
              </a:rPr>
              <a:t>In November, Beijing launched Beijing AI Institute</a:t>
            </a:r>
          </a:p>
          <a:p>
            <a:pPr lvl="1"/>
            <a:r>
              <a:rPr lang="en-US" altLang="zh-CN" sz="2554" kern="0" dirty="0" smtClean="0">
                <a:ea typeface="SimHei" charset="-122"/>
                <a:cs typeface="SimHei" charset="-122"/>
              </a:rPr>
              <a:t>By Dr. </a:t>
            </a:r>
            <a:r>
              <a:rPr lang="en-US" altLang="zh-CN" sz="2554" kern="0" dirty="0" err="1" smtClean="0">
                <a:ea typeface="SimHei" charset="-122"/>
                <a:cs typeface="SimHei" charset="-122"/>
              </a:rPr>
              <a:t>Hongjiang</a:t>
            </a:r>
            <a:r>
              <a:rPr lang="en-US" altLang="zh-CN" sz="2554" kern="0" dirty="0" smtClean="0">
                <a:ea typeface="SimHei" charset="-122"/>
                <a:cs typeface="SimHei" charset="-122"/>
              </a:rPr>
              <a:t> Zhang</a:t>
            </a:r>
            <a:endParaRPr lang="en-US" altLang="zh-CN" sz="2554" kern="0" dirty="0">
              <a:ea typeface="SimHei" charset="-122"/>
              <a:cs typeface="SimHei" charset="-122"/>
            </a:endParaRPr>
          </a:p>
          <a:p>
            <a:r>
              <a:rPr lang="en-US" altLang="zh-CN" sz="2954" kern="0" dirty="0" smtClean="0">
                <a:ea typeface="SimHei" charset="-122"/>
                <a:cs typeface="SimHei" charset="-122"/>
              </a:rPr>
              <a:t>Focus</a:t>
            </a:r>
          </a:p>
          <a:p>
            <a:pPr lvl="1"/>
            <a:r>
              <a:rPr lang="en-US" altLang="zh-CN" sz="2554" kern="0" dirty="0" smtClean="0">
                <a:ea typeface="SimHei" charset="-122"/>
                <a:cs typeface="SimHei" charset="-122"/>
              </a:rPr>
              <a:t>ground-breaking research</a:t>
            </a:r>
            <a:endParaRPr lang="en-US" altLang="zh-CN" sz="2554" kern="0" dirty="0"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102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zh-CN" altLang="en-US" sz="3600" b="1" dirty="0"/>
              <a:t>大数据与人工智能（一）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7C1065F-65C6-4580-B0EF-F9CDA83393F3}"/>
              </a:ext>
            </a:extLst>
          </p:cNvPr>
          <p:cNvSpPr/>
          <p:nvPr/>
        </p:nvSpPr>
        <p:spPr>
          <a:xfrm>
            <a:off x="134380" y="980728"/>
            <a:ext cx="8974124" cy="580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大数据智能理论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数据驱动与知识引导相结合的人工智能新方法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以自然语言理解和图像图形为核心的认知计算理论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综合深度推理与创意人工智能理论与方法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非完全信息下智能决策基础理论与框架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数据驱动的通用人工智能数学模型与理论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人工智能基础数据平台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lvl="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建设面向人工智能的公共数据资源库、标准测试数据集、云服务平台</a:t>
            </a:r>
            <a:endParaRPr lang="en-US" altLang="zh-CN" sz="2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618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zh-CN" altLang="en-US" sz="3600" b="1" dirty="0"/>
              <a:t>大数据与人工智能（二）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7C1065F-65C6-4580-B0EF-F9CDA83393F3}"/>
              </a:ext>
            </a:extLst>
          </p:cNvPr>
          <p:cNvSpPr/>
          <p:nvPr/>
        </p:nvSpPr>
        <p:spPr>
          <a:xfrm>
            <a:off x="134380" y="980728"/>
            <a:ext cx="8974124" cy="580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大数据人工智能开源软件基础平台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基于大数据建立人工智能开源软硬件基础平台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重点建设支持知识推理、概率统计、深度学习等人工智能范式的统一计算框架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构建人工智能软件、硬件和智能云之间相互协同的生态链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大数据智能化服务平台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lvl="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具备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从大数据到知识、从知识到决策的能力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435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zh-CN" altLang="en-US" sz="3600" b="1" dirty="0"/>
              <a:t>共性关键技术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7C1065F-65C6-4580-B0EF-F9CDA83393F3}"/>
              </a:ext>
            </a:extLst>
          </p:cNvPr>
          <p:cNvSpPr/>
          <p:nvPr/>
        </p:nvSpPr>
        <p:spPr>
          <a:xfrm>
            <a:off x="611560" y="1196752"/>
            <a:ext cx="6021796" cy="5161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知识计算引擎与知识服务技术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跨媒体分析推理技术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自然语言处理技术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自主无人系统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虚拟现实智能建模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群体智能关键技术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智能计算芯片与系统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混合增强智能新技术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3109979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sz="3600" b="1" dirty="0"/>
              <a:t>关键新兴产业</a:t>
            </a:r>
            <a:endParaRPr lang="zh-CN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7C1065F-65C6-4580-B0EF-F9CDA83393F3}"/>
              </a:ext>
            </a:extLst>
          </p:cNvPr>
          <p:cNvSpPr/>
          <p:nvPr/>
        </p:nvSpPr>
        <p:spPr>
          <a:xfrm>
            <a:off x="134380" y="980728"/>
            <a:ext cx="8974124" cy="580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自主无人系统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自主无人系统计算架构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复杂动态场景感知与理解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面向复杂环境的适应性智能导航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虚拟现实智能建模</a:t>
            </a:r>
            <a:endParaRPr lang="en-US" altLang="zh-CN" sz="28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lvl="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智能对象建模的技术与方法</a:t>
            </a:r>
            <a:endParaRPr lang="en-US" altLang="zh-CN" sz="2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lvl="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虚拟对象智能行为的数学表达与建模方法</a:t>
            </a:r>
            <a:endParaRPr lang="en-US" altLang="zh-CN" sz="2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lvl="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虚拟对象与虚拟环境和用户之间的深入交互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330965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zh-CN" altLang="en-US" b="1" dirty="0"/>
              <a:t>人工智能领域分类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B72C1BB-5672-44C8-B7B7-D458B1B1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48700"/>
            <a:ext cx="6840760" cy="59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02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FEA4BF-BB62-EF41-A89D-E3E08895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National AI Strategy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32D933A-927D-3A4B-AA8C-1FB51F1834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0580" y="2006462"/>
          <a:ext cx="8642840" cy="3573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9493">
                  <a:extLst>
                    <a:ext uri="{9D8B030D-6E8A-4147-A177-3AD203B41FA5}">
                      <a16:colId xmlns:a16="http://schemas.microsoft.com/office/drawing/2014/main" xmlns="" val="898370825"/>
                    </a:ext>
                  </a:extLst>
                </a:gridCol>
                <a:gridCol w="2328446">
                  <a:extLst>
                    <a:ext uri="{9D8B030D-6E8A-4147-A177-3AD203B41FA5}">
                      <a16:colId xmlns:a16="http://schemas.microsoft.com/office/drawing/2014/main" xmlns="" val="2030687060"/>
                    </a:ext>
                  </a:extLst>
                </a:gridCol>
                <a:gridCol w="4614901">
                  <a:extLst>
                    <a:ext uri="{9D8B030D-6E8A-4147-A177-3AD203B41FA5}">
                      <a16:colId xmlns:a16="http://schemas.microsoft.com/office/drawing/2014/main" xmlns="" val="1943992619"/>
                    </a:ext>
                  </a:extLst>
                </a:gridCol>
              </a:tblGrid>
              <a:tr h="42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Date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发布机构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政策名称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777551488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2015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年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9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国务院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《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促进大数据发展行动纲要</a:t>
                      </a:r>
                      <a:r>
                        <a:rPr lang="en-US" altLang="zh-CN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》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385672583"/>
                  </a:ext>
                </a:extLst>
              </a:tr>
              <a:tr h="7596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2016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年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5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发改委、科技部、工信部、网信办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《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“互联网</a:t>
                      </a:r>
                      <a:r>
                        <a:rPr lang="en-US" altLang="zh-CN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+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”人工智能三年行动实施方案</a:t>
                      </a:r>
                      <a:r>
                        <a:rPr lang="en-US" altLang="zh-CN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》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1905749003"/>
                  </a:ext>
                </a:extLst>
              </a:tr>
              <a:tr h="7596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2017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年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1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工信部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《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大数据产业发展规划（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2016</a:t>
                      </a:r>
                      <a:r>
                        <a:rPr lang="zh-CN" altLang="en-US" sz="2200" dirty="0">
                          <a:latin typeface="+mn-lt"/>
                          <a:ea typeface="SimHei" panose="02010609060101010101" pitchFamily="49" charset="-122"/>
                        </a:rPr>
                        <a:t>－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2020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年）</a:t>
                      </a:r>
                      <a:r>
                        <a:rPr lang="en-US" altLang="zh-CN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》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274830231"/>
                  </a:ext>
                </a:extLst>
              </a:tr>
              <a:tr h="450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2017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年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7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国务院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《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新一代人工智能发展规划</a:t>
                      </a:r>
                      <a:r>
                        <a:rPr lang="en-US" altLang="zh-CN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》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972568999"/>
                  </a:ext>
                </a:extLst>
              </a:tr>
              <a:tr h="7596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2017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年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12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月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工信部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《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促进新一代人工智能产业发展三年行动计划（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2018</a:t>
                      </a:r>
                      <a:r>
                        <a:rPr lang="zh-CN" altLang="en-US" sz="2200" dirty="0">
                          <a:latin typeface="+mn-lt"/>
                          <a:ea typeface="SimHei" panose="02010609060101010101" pitchFamily="49" charset="-122"/>
                        </a:rPr>
                        <a:t>－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2020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年）</a:t>
                      </a:r>
                      <a:r>
                        <a:rPr lang="en-US" altLang="zh-CN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》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17809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294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Hei" charset="0"/>
                <a:ea typeface="SimHei" charset="0"/>
                <a:cs typeface="SimHei" charset="0"/>
              </a:rPr>
              <a:t>国务院印发</a:t>
            </a:r>
            <a:r>
              <a:rPr lang="en-US" altLang="zh-CN" dirty="0">
                <a:latin typeface="SimHei" charset="0"/>
                <a:ea typeface="SimHei" charset="0"/>
                <a:cs typeface="SimHei" charset="0"/>
              </a:rPr>
              <a:t>《</a:t>
            </a:r>
            <a:r>
              <a:rPr lang="zh-CN" altLang="en-US" dirty="0">
                <a:latin typeface="SimHei" charset="0"/>
                <a:ea typeface="SimHei" charset="0"/>
                <a:cs typeface="SimHei" charset="0"/>
              </a:rPr>
              <a:t>新一代人工智能发展规划</a:t>
            </a:r>
            <a:r>
              <a:rPr lang="en-US" altLang="zh-CN" dirty="0" smtClean="0">
                <a:latin typeface="SimHei" charset="0"/>
                <a:ea typeface="SimHei" charset="0"/>
                <a:cs typeface="SimHei" charset="0"/>
              </a:rPr>
              <a:t>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870"/>
            <a:ext cx="9144000" cy="52753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501401"/>
            <a:ext cx="3009980" cy="465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30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C39927F-AF2D-4A43-8101-11DB7D0E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大数据发展目标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FAD339E1-6D59-B843-A8F9-A61DD000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资源共享开放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大力推动政府部门数据共享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稳步推动公共数据资源开放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统筹规划大数据基础设施建设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加快民生服务普惠化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5D7718C0-D1D4-6B49-8881-657CF8DFFBD4}"/>
              </a:ext>
            </a:extLst>
          </p:cNvPr>
          <p:cNvSpPr/>
          <p:nvPr/>
        </p:nvSpPr>
        <p:spPr>
          <a:xfrm>
            <a:off x="427509" y="4107133"/>
            <a:ext cx="2149101" cy="1409999"/>
          </a:xfrm>
          <a:prstGeom prst="roundRect">
            <a:avLst/>
          </a:prstGeom>
          <a:solidFill>
            <a:srgbClr val="C6EEFD"/>
          </a:solidFill>
          <a:ln w="28575">
            <a:solidFill>
              <a:srgbClr val="008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2585" dirty="0">
                <a:solidFill>
                  <a:srgbClr val="FF0000"/>
                </a:solidFill>
                <a:latin typeface="Arial"/>
                <a:ea typeface="黑体"/>
                <a:cs typeface="Arial"/>
              </a:rPr>
              <a:t>公共服务大数据工程</a:t>
            </a:r>
            <a:endParaRPr lang="en-US" altLang="zh-CN" sz="2215" dirty="0">
              <a:solidFill>
                <a:srgbClr val="000000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1D4D964F-F7E5-454F-BA7B-74C44A027684}"/>
              </a:ext>
            </a:extLst>
          </p:cNvPr>
          <p:cNvSpPr/>
          <p:nvPr/>
        </p:nvSpPr>
        <p:spPr>
          <a:xfrm>
            <a:off x="2798733" y="4107134"/>
            <a:ext cx="2700997" cy="590843"/>
          </a:xfrm>
          <a:prstGeom prst="roundRect">
            <a:avLst/>
          </a:prstGeom>
          <a:solidFill>
            <a:srgbClr val="C6EEFD"/>
          </a:solidFill>
          <a:ln w="28575">
            <a:solidFill>
              <a:srgbClr val="008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2215" dirty="0">
                <a:solidFill>
                  <a:schemeClr val="tx1"/>
                </a:solidFill>
                <a:latin typeface="Arial"/>
                <a:ea typeface="黑体"/>
                <a:cs typeface="Arial"/>
              </a:rPr>
              <a:t>医疗健康服务大数据</a:t>
            </a:r>
            <a:endParaRPr lang="en-US" altLang="zh-CN" sz="1846" dirty="0">
              <a:solidFill>
                <a:schemeClr val="tx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B6F8B13A-484E-FF48-BA51-A148083D14B0}"/>
              </a:ext>
            </a:extLst>
          </p:cNvPr>
          <p:cNvSpPr/>
          <p:nvPr/>
        </p:nvSpPr>
        <p:spPr>
          <a:xfrm>
            <a:off x="5967114" y="4129604"/>
            <a:ext cx="2700997" cy="590843"/>
          </a:xfrm>
          <a:prstGeom prst="roundRect">
            <a:avLst/>
          </a:prstGeom>
          <a:solidFill>
            <a:srgbClr val="C6EEFD"/>
          </a:solidFill>
          <a:ln w="28575">
            <a:solidFill>
              <a:srgbClr val="008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2215" dirty="0">
                <a:solidFill>
                  <a:schemeClr val="tx1"/>
                </a:solidFill>
                <a:latin typeface="Arial"/>
                <a:ea typeface="黑体"/>
                <a:cs typeface="Arial"/>
              </a:rPr>
              <a:t>社会保障服务大数据</a:t>
            </a:r>
            <a:endParaRPr lang="en-US" altLang="zh-CN" sz="1846" dirty="0">
              <a:solidFill>
                <a:schemeClr val="tx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5CA2F0C1-F3BE-1F46-A0DB-E9226666630B}"/>
              </a:ext>
            </a:extLst>
          </p:cNvPr>
          <p:cNvSpPr/>
          <p:nvPr/>
        </p:nvSpPr>
        <p:spPr>
          <a:xfrm>
            <a:off x="2783925" y="4890873"/>
            <a:ext cx="2700997" cy="590843"/>
          </a:xfrm>
          <a:prstGeom prst="roundRect">
            <a:avLst/>
          </a:prstGeom>
          <a:solidFill>
            <a:srgbClr val="C6EEFD"/>
          </a:solidFill>
          <a:ln w="28575">
            <a:solidFill>
              <a:srgbClr val="008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2215" dirty="0">
                <a:solidFill>
                  <a:schemeClr val="tx1"/>
                </a:solidFill>
                <a:latin typeface="Arial"/>
                <a:ea typeface="黑体"/>
                <a:cs typeface="Arial"/>
              </a:rPr>
              <a:t>教育文化大数据</a:t>
            </a:r>
            <a:endParaRPr lang="en-US" altLang="zh-CN" sz="1846" dirty="0">
              <a:solidFill>
                <a:schemeClr val="tx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914D0B9D-E463-E941-85D8-0578383DDACA}"/>
              </a:ext>
            </a:extLst>
          </p:cNvPr>
          <p:cNvSpPr/>
          <p:nvPr/>
        </p:nvSpPr>
        <p:spPr>
          <a:xfrm>
            <a:off x="5967114" y="4890873"/>
            <a:ext cx="2700997" cy="590843"/>
          </a:xfrm>
          <a:prstGeom prst="roundRect">
            <a:avLst/>
          </a:prstGeom>
          <a:solidFill>
            <a:srgbClr val="C6EEFD"/>
          </a:solidFill>
          <a:ln w="28575">
            <a:solidFill>
              <a:srgbClr val="008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2215" dirty="0">
                <a:solidFill>
                  <a:schemeClr val="tx1"/>
                </a:solidFill>
                <a:latin typeface="Arial"/>
                <a:ea typeface="黑体"/>
                <a:cs typeface="Arial"/>
              </a:rPr>
              <a:t>交通旅游服务大数据</a:t>
            </a:r>
            <a:endParaRPr lang="en-US" altLang="zh-CN" sz="1846" dirty="0">
              <a:solidFill>
                <a:schemeClr val="tx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412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879408-C780-FC4C-A655-D9666442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人工智能发展规划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xmlns="" id="{CB41DBC0-7EEA-5040-9316-4089C09EB051}"/>
              </a:ext>
            </a:extLst>
          </p:cNvPr>
          <p:cNvSpPr/>
          <p:nvPr/>
        </p:nvSpPr>
        <p:spPr>
          <a:xfrm>
            <a:off x="318593" y="3592830"/>
            <a:ext cx="8732310" cy="25321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xmlns="" id="{F9CDBBA1-20DB-3648-9165-A3CC00C178D3}"/>
              </a:ext>
            </a:extLst>
          </p:cNvPr>
          <p:cNvSpPr>
            <a:spLocks/>
          </p:cNvSpPr>
          <p:nvPr/>
        </p:nvSpPr>
        <p:spPr>
          <a:xfrm>
            <a:off x="850510" y="3509121"/>
            <a:ext cx="1266092" cy="422031"/>
          </a:xfrm>
          <a:prstGeom prst="chevron">
            <a:avLst/>
          </a:prstGeom>
          <a:solidFill>
            <a:srgbClr val="C6EEFD"/>
          </a:solidFill>
          <a:ln w="12700"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2018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1E27F47-047C-204C-9BE2-9B10C1CBA39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1378048" y="3163997"/>
            <a:ext cx="5932" cy="34512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2D0073AA-8617-A843-A53B-2CEB1F9B177F}"/>
              </a:ext>
            </a:extLst>
          </p:cNvPr>
          <p:cNvSpPr/>
          <p:nvPr/>
        </p:nvSpPr>
        <p:spPr>
          <a:xfrm>
            <a:off x="43270" y="1560543"/>
            <a:ext cx="2681421" cy="1603454"/>
          </a:xfrm>
          <a:prstGeom prst="roundRect">
            <a:avLst/>
          </a:prstGeom>
          <a:noFill/>
          <a:ln>
            <a:solidFill>
              <a:srgbClr val="3A8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46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打造人工智能基础资源与创新平台，人工智能产业体系、创新服务系、标准化体系基本建立</a:t>
            </a:r>
            <a:endParaRPr lang="en-US" sz="1846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xmlns="" id="{B8A395B0-7798-E04F-971D-8A4711935D31}"/>
              </a:ext>
            </a:extLst>
          </p:cNvPr>
          <p:cNvSpPr>
            <a:spLocks/>
          </p:cNvSpPr>
          <p:nvPr/>
        </p:nvSpPr>
        <p:spPr>
          <a:xfrm>
            <a:off x="2631587" y="3509121"/>
            <a:ext cx="1266092" cy="422031"/>
          </a:xfrm>
          <a:prstGeom prst="chevron">
            <a:avLst/>
          </a:prstGeom>
          <a:solidFill>
            <a:srgbClr val="C6EEFD"/>
          </a:solidFill>
          <a:ln w="12700"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0A7F39E-E297-4242-AD3B-EA03D69144D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3159125" y="3931153"/>
            <a:ext cx="5823" cy="58288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2950082-5A49-D54C-A9AE-3FA1A8E025D2}"/>
              </a:ext>
            </a:extLst>
          </p:cNvPr>
          <p:cNvSpPr/>
          <p:nvPr/>
        </p:nvSpPr>
        <p:spPr>
          <a:xfrm>
            <a:off x="2078382" y="4514037"/>
            <a:ext cx="2173133" cy="1110792"/>
          </a:xfrm>
          <a:prstGeom prst="roundRect">
            <a:avLst/>
          </a:prstGeom>
          <a:noFill/>
          <a:ln>
            <a:solidFill>
              <a:srgbClr val="3A8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46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人工智能总体技术和应用与世界先进水平同步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xmlns="" id="{7B32F2E2-D98B-7F42-BA1F-762828CA9659}"/>
              </a:ext>
            </a:extLst>
          </p:cNvPr>
          <p:cNvSpPr>
            <a:spLocks/>
          </p:cNvSpPr>
          <p:nvPr/>
        </p:nvSpPr>
        <p:spPr>
          <a:xfrm>
            <a:off x="6586196" y="3509121"/>
            <a:ext cx="1266092" cy="422031"/>
          </a:xfrm>
          <a:prstGeom prst="chevron">
            <a:avLst/>
          </a:prstGeom>
          <a:solidFill>
            <a:srgbClr val="C6EEFD"/>
          </a:solidFill>
          <a:ln w="12700"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69D07CB-95AA-2F49-8FCC-0B9741E1BCC8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H="1" flipV="1">
            <a:off x="7113734" y="3931152"/>
            <a:ext cx="20653" cy="56841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B556D26D-D97F-D345-866A-9B648605917A}"/>
              </a:ext>
            </a:extLst>
          </p:cNvPr>
          <p:cNvSpPr/>
          <p:nvPr/>
        </p:nvSpPr>
        <p:spPr>
          <a:xfrm>
            <a:off x="5457955" y="4499569"/>
            <a:ext cx="3352863" cy="1125634"/>
          </a:xfrm>
          <a:prstGeom prst="roundRect">
            <a:avLst/>
          </a:prstGeom>
          <a:noFill/>
          <a:ln>
            <a:solidFill>
              <a:srgbClr val="3A8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46" dirty="0">
                <a:solidFill>
                  <a:schemeClr val="tx1"/>
                </a:solidFill>
                <a:ea typeface="SimHei" panose="02010609060101010101" pitchFamily="49" charset="-122"/>
              </a:rPr>
              <a:t>人工智能理论、技术与应用总体达到世界领先水平，成为世界主要人工智能创新中心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xmlns="" id="{592E2DA8-C7FA-B549-93EF-715DEF227DDF}"/>
              </a:ext>
            </a:extLst>
          </p:cNvPr>
          <p:cNvSpPr>
            <a:spLocks/>
          </p:cNvSpPr>
          <p:nvPr/>
        </p:nvSpPr>
        <p:spPr>
          <a:xfrm>
            <a:off x="4616040" y="3509121"/>
            <a:ext cx="1266092" cy="422031"/>
          </a:xfrm>
          <a:prstGeom prst="chevron">
            <a:avLst/>
          </a:prstGeom>
          <a:solidFill>
            <a:srgbClr val="C6EEFD"/>
          </a:solidFill>
          <a:ln w="12700">
            <a:solidFill>
              <a:srgbClr val="006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0F9C9BEB-358D-DB4A-B30F-8D33D9214665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>
            <a:off x="5131004" y="3064104"/>
            <a:ext cx="12575" cy="44501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CDB7BA50-EBB1-9D45-B426-019591C4AE41}"/>
              </a:ext>
            </a:extLst>
          </p:cNvPr>
          <p:cNvSpPr/>
          <p:nvPr/>
        </p:nvSpPr>
        <p:spPr>
          <a:xfrm>
            <a:off x="3776062" y="2041834"/>
            <a:ext cx="2709882" cy="1022270"/>
          </a:xfrm>
          <a:prstGeom prst="roundRect">
            <a:avLst/>
          </a:prstGeom>
          <a:noFill/>
          <a:ln>
            <a:solidFill>
              <a:srgbClr val="3A8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46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人工智能基础理论实现重大突破、技术与应用部分达到世界领先水平</a:t>
            </a:r>
            <a:endParaRPr lang="en-US" sz="1846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9656325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2FF81E-BDC4-CC43-BA64-B1DD90E1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人工智能发展现状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9ACA34-1D86-FD4A-A904-6C4B480C4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人工智能目前主要应用于智能助理、自动驾驶、医疗健康、电商、金融等领域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8195B021-CFE8-A740-A18F-380208CF22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851" y="2389142"/>
          <a:ext cx="8436218" cy="39651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8697">
                  <a:extLst>
                    <a:ext uri="{9D8B030D-6E8A-4147-A177-3AD203B41FA5}">
                      <a16:colId xmlns:a16="http://schemas.microsoft.com/office/drawing/2014/main" xmlns="" val="566289268"/>
                    </a:ext>
                  </a:extLst>
                </a:gridCol>
                <a:gridCol w="2769114">
                  <a:extLst>
                    <a:ext uri="{9D8B030D-6E8A-4147-A177-3AD203B41FA5}">
                      <a16:colId xmlns:a16="http://schemas.microsoft.com/office/drawing/2014/main" xmlns="" val="4246087827"/>
                    </a:ext>
                  </a:extLst>
                </a:gridCol>
                <a:gridCol w="4258407">
                  <a:extLst>
                    <a:ext uri="{9D8B030D-6E8A-4147-A177-3AD203B41FA5}">
                      <a16:colId xmlns:a16="http://schemas.microsoft.com/office/drawing/2014/main" xmlns="" val="533783115"/>
                    </a:ext>
                  </a:extLst>
                </a:gridCol>
              </a:tblGrid>
              <a:tr h="5104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应用领域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代表企业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应用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3349402524"/>
                  </a:ext>
                </a:extLst>
              </a:tr>
              <a:tr h="5775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智能助理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亚马逊、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Google</a:t>
                      </a:r>
                      <a:endParaRPr lang="en-US" sz="2200" dirty="0">
                        <a:latin typeface="+mn-lt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智能手机语音助手、陪护机器人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374562096"/>
                  </a:ext>
                </a:extLst>
              </a:tr>
              <a:tr h="759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自动驾驶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Google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、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Uber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、特斯拉、亚马逊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智能汽车、公共交通、快递用车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3706988548"/>
                  </a:ext>
                </a:extLst>
              </a:tr>
              <a:tr h="759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医疗健康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+mn-lt"/>
                          <a:ea typeface="SimHei" panose="02010609060101010101" pitchFamily="49" charset="-122"/>
                        </a:rPr>
                        <a:t>Enlitic</a:t>
                      </a:r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、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Intuitive</a:t>
                      </a:r>
                      <a:r>
                        <a:rPr lang="zh-CN" altLang="en-US" sz="2200" dirty="0">
                          <a:latin typeface="+mn-lt"/>
                          <a:ea typeface="SimHei" panose="02010609060101010101" pitchFamily="49" charset="-122"/>
                        </a:rPr>
                        <a:t> 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Surgical</a:t>
                      </a:r>
                      <a:endParaRPr lang="en-US" sz="2200" dirty="0">
                        <a:latin typeface="+mn-lt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医疗健康监测诊断、智能医疗设备、医疗机器人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1229473120"/>
                  </a:ext>
                </a:extLst>
              </a:tr>
              <a:tr h="5982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电商领域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亚马逊、梅西百货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仓储物流、智能导购和客服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925668594"/>
                  </a:ext>
                </a:extLst>
              </a:tr>
              <a:tr h="759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金融领域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+mn-lt"/>
                          <a:ea typeface="SimHei" panose="02010609060101010101" pitchFamily="49" charset="-122"/>
                        </a:rPr>
                        <a:t>Welthfront</a:t>
                      </a:r>
                      <a:r>
                        <a:rPr lang="zh-CN" altLang="en-US" sz="2200" dirty="0">
                          <a:latin typeface="+mn-lt"/>
                          <a:ea typeface="SimHei" panose="02010609060101010101" pitchFamily="49" charset="-122"/>
                        </a:rPr>
                        <a:t>、</a:t>
                      </a:r>
                      <a:r>
                        <a:rPr lang="en-US" altLang="zh-CN" sz="2200" dirty="0" err="1">
                          <a:latin typeface="+mn-lt"/>
                          <a:ea typeface="SimHei" panose="02010609060101010101" pitchFamily="49" charset="-122"/>
                        </a:rPr>
                        <a:t>Kensol</a:t>
                      </a:r>
                      <a:r>
                        <a:rPr lang="zh-CN" altLang="en-US" sz="2200" dirty="0">
                          <a:latin typeface="+mn-lt"/>
                          <a:ea typeface="SimHei" panose="02010609060101010101" pitchFamily="49" charset="-122"/>
                        </a:rPr>
                        <a:t>、</a:t>
                      </a:r>
                      <a:r>
                        <a:rPr lang="en-US" altLang="zh-CN" sz="2200" dirty="0">
                          <a:latin typeface="+mn-lt"/>
                          <a:ea typeface="SimHei" panose="02010609060101010101" pitchFamily="49" charset="-122"/>
                        </a:rPr>
                        <a:t>Promontory</a:t>
                      </a:r>
                      <a:endParaRPr lang="en-US" sz="2200" dirty="0">
                        <a:latin typeface="+mn-lt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智能投顾、金融监管</a:t>
                      </a:r>
                      <a:endParaRPr lang="en-US" sz="22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xmlns="" val="168564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051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ea typeface="SimHei" charset="-122"/>
                <a:cs typeface="SimHei" charset="-122"/>
              </a:rPr>
              <a:t>AI</a:t>
            </a:r>
            <a:r>
              <a:rPr lang="zh-CN" altLang="en-US" dirty="0" smtClean="0">
                <a:latin typeface="+mn-lt"/>
                <a:ea typeface="SimHei" charset="-122"/>
                <a:cs typeface="SimHei" charset="-122"/>
              </a:rPr>
              <a:t> </a:t>
            </a:r>
            <a:r>
              <a:rPr lang="en-US" altLang="zh-CN" dirty="0" smtClean="0">
                <a:latin typeface="+mn-lt"/>
                <a:ea typeface="SimHei" charset="-122"/>
                <a:cs typeface="SimHei" charset="-122"/>
              </a:rPr>
              <a:t>in KDD</a:t>
            </a:r>
            <a:endParaRPr lang="en-US" dirty="0">
              <a:latin typeface="+mn-lt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687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284"/>
            <a:ext cx="9144000" cy="581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39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开放平台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部分国际</a:t>
            </a:r>
            <a:r>
              <a:rPr lang="en-US" altLang="zh-CN" dirty="0"/>
              <a:t>AI</a:t>
            </a:r>
            <a:r>
              <a:rPr lang="zh-CN" altLang="en-US" dirty="0"/>
              <a:t>开放平台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OpenAI</a:t>
            </a:r>
            <a:r>
              <a:rPr lang="en-US" altLang="zh-CN" dirty="0"/>
              <a:t> (</a:t>
            </a:r>
            <a:r>
              <a:rPr lang="en-US" altLang="zh-CN" dirty="0" err="1" smtClean="0"/>
              <a:t>Sutskever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en-US" altLang="zh-CN" dirty="0" smtClean="0"/>
              <a:t>Mila (</a:t>
            </a:r>
            <a:r>
              <a:rPr lang="en-US" altLang="zh-CN" dirty="0" err="1" smtClean="0"/>
              <a:t>Bengio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Vector </a:t>
            </a:r>
            <a:r>
              <a:rPr lang="en-US" altLang="zh-CN" dirty="0" smtClean="0"/>
              <a:t>Institute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(Hinton)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330" y="1368669"/>
            <a:ext cx="1770185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60" y="3169079"/>
            <a:ext cx="2370111" cy="108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647" y="4835260"/>
            <a:ext cx="3516923" cy="10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04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OpenAI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585" dirty="0"/>
              <a:t>Research</a:t>
            </a:r>
            <a:r>
              <a:rPr lang="zh-CN" altLang="en-US" sz="2585" dirty="0"/>
              <a:t> </a:t>
            </a:r>
            <a:r>
              <a:rPr lang="en-US" altLang="zh-CN" sz="2585" dirty="0"/>
              <a:t>Director: Ilya </a:t>
            </a:r>
            <a:r>
              <a:rPr lang="en-US" altLang="zh-CN" sz="2585" dirty="0" err="1"/>
              <a:t>Sutskever</a:t>
            </a:r>
            <a:endParaRPr lang="en-US" altLang="zh-CN" sz="2585" dirty="0"/>
          </a:p>
          <a:p>
            <a:r>
              <a:rPr lang="en-US" sz="2585" dirty="0"/>
              <a:t>Sponsored by</a:t>
            </a:r>
          </a:p>
          <a:p>
            <a:pPr lvl="1"/>
            <a:r>
              <a:rPr lang="zh-CN" altLang="en-US" sz="2215" dirty="0">
                <a:latin typeface="SimHei" charset="-122"/>
                <a:ea typeface="SimHei" charset="-122"/>
                <a:cs typeface="SimHei" charset="-122"/>
              </a:rPr>
              <a:t>马斯克</a:t>
            </a:r>
            <a:endParaRPr lang="en-US" altLang="zh-CN" sz="2215" dirty="0">
              <a:latin typeface="SimHei" charset="-122"/>
              <a:ea typeface="SimHei" charset="-122"/>
              <a:cs typeface="SimHei" charset="-122"/>
            </a:endParaRPr>
          </a:p>
          <a:p>
            <a:pPr lvl="1"/>
            <a:r>
              <a:rPr lang="en-US" altLang="zh-CN" sz="2215" dirty="0"/>
              <a:t>Y </a:t>
            </a:r>
            <a:r>
              <a:rPr lang="en-US" altLang="zh-CN" sz="2215" dirty="0" err="1"/>
              <a:t>Combinator</a:t>
            </a:r>
            <a:r>
              <a:rPr lang="zh-CN" altLang="en-US" sz="2215" dirty="0">
                <a:latin typeface="SimHei" charset="-122"/>
                <a:ea typeface="SimHei" charset="-122"/>
                <a:cs typeface="SimHei" charset="-122"/>
              </a:rPr>
              <a:t>总裁阿尔特曼</a:t>
            </a:r>
            <a:endParaRPr lang="en-US" altLang="zh-CN" sz="2215" dirty="0">
              <a:latin typeface="SimHei" charset="-122"/>
              <a:ea typeface="SimHei" charset="-122"/>
              <a:cs typeface="SimHei" charset="-122"/>
            </a:endParaRPr>
          </a:p>
          <a:p>
            <a:pPr lvl="1"/>
            <a:r>
              <a:rPr lang="zh-CN" altLang="en-US" sz="2215" dirty="0">
                <a:latin typeface="SimHei" charset="-122"/>
                <a:ea typeface="SimHei" charset="-122"/>
                <a:cs typeface="SimHei" charset="-122"/>
              </a:rPr>
              <a:t>天使投资人彼得</a:t>
            </a:r>
            <a:r>
              <a:rPr lang="en-US" altLang="zh-CN" sz="2215" dirty="0">
                <a:latin typeface="SimHei" charset="-122"/>
                <a:ea typeface="SimHei" charset="-122"/>
                <a:cs typeface="SimHei" charset="-122"/>
              </a:rPr>
              <a:t>•</a:t>
            </a:r>
            <a:r>
              <a:rPr lang="zh-CN" altLang="en-US" sz="2215" dirty="0">
                <a:latin typeface="SimHei" charset="-122"/>
                <a:ea typeface="SimHei" charset="-122"/>
                <a:cs typeface="SimHei" charset="-122"/>
              </a:rPr>
              <a:t>泰尔等</a:t>
            </a:r>
            <a:endParaRPr lang="en-US" altLang="zh-CN" sz="2215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zh-CN" altLang="en-US" sz="2585" dirty="0">
                <a:latin typeface="SimHei" charset="-122"/>
                <a:ea typeface="SimHei" charset="-122"/>
                <a:cs typeface="SimHei" charset="-122"/>
              </a:rPr>
              <a:t>目标：制造通用机器人和使用自然语言的聊天机器人</a:t>
            </a:r>
            <a:endParaRPr lang="en-US" altLang="zh-CN" sz="2585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en-US" altLang="zh-CN" sz="2585" dirty="0"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lang="zh-CN" altLang="en-US" sz="2585" dirty="0">
                <a:latin typeface="SimHei" charset="-122"/>
                <a:ea typeface="SimHei" charset="-122"/>
                <a:cs typeface="SimHei" charset="-122"/>
              </a:rPr>
              <a:t>年来重要成果</a:t>
            </a:r>
            <a:endParaRPr lang="en-US" altLang="zh-CN" sz="2585" dirty="0">
              <a:latin typeface="SimHei" charset="-122"/>
              <a:ea typeface="SimHei" charset="-122"/>
              <a:cs typeface="SimHei" charset="-122"/>
            </a:endParaRPr>
          </a:p>
          <a:p>
            <a:pPr lvl="1"/>
            <a:r>
              <a:rPr lang="zh-CN" altLang="en-US" sz="2215" dirty="0">
                <a:latin typeface="SimHei" charset="-122"/>
                <a:ea typeface="SimHei" charset="-122"/>
                <a:cs typeface="SimHei" charset="-122"/>
              </a:rPr>
              <a:t>创建了一个名为 </a:t>
            </a:r>
            <a:r>
              <a:rPr lang="en-US" altLang="zh-CN" sz="2215" dirty="0">
                <a:latin typeface="SimHei" charset="-122"/>
                <a:ea typeface="SimHei" charset="-122"/>
                <a:cs typeface="SimHei" charset="-122"/>
              </a:rPr>
              <a:t>Universe </a:t>
            </a:r>
            <a:r>
              <a:rPr lang="zh-CN" altLang="en-US" sz="2215" dirty="0">
                <a:latin typeface="SimHei" charset="-122"/>
                <a:ea typeface="SimHei" charset="-122"/>
                <a:cs typeface="SimHei" charset="-122"/>
              </a:rPr>
              <a:t>的软件平台</a:t>
            </a:r>
            <a:endParaRPr lang="en-US" altLang="zh-CN" sz="2215" dirty="0">
              <a:latin typeface="SimHei" charset="-122"/>
              <a:ea typeface="SimHei" charset="-122"/>
              <a:cs typeface="SimHei" charset="-122"/>
            </a:endParaRPr>
          </a:p>
          <a:p>
            <a:pPr lvl="1"/>
            <a:r>
              <a:rPr lang="zh-CN" altLang="en-US" sz="2215" dirty="0">
                <a:latin typeface="SimHei" charset="-122"/>
                <a:ea typeface="SimHei" charset="-122"/>
                <a:cs typeface="SimHei" charset="-122"/>
              </a:rPr>
              <a:t>他们创造了</a:t>
            </a:r>
            <a:r>
              <a:rPr lang="en-US" altLang="zh-CN" sz="2215" dirty="0">
                <a:latin typeface="SimHei" charset="-122"/>
                <a:ea typeface="SimHei" charset="-122"/>
                <a:cs typeface="SimHei" charset="-122"/>
              </a:rPr>
              <a:t>AI</a:t>
            </a:r>
            <a:r>
              <a:rPr lang="zh-CN" altLang="en-US" sz="2215" dirty="0">
                <a:latin typeface="SimHei" charset="-122"/>
                <a:ea typeface="SimHei" charset="-122"/>
                <a:cs typeface="SimHei" charset="-122"/>
              </a:rPr>
              <a:t>游戏玩家，在</a:t>
            </a:r>
            <a:r>
              <a:rPr lang="en-US" altLang="zh-CN" sz="2215" dirty="0">
                <a:latin typeface="SimHei" charset="-122"/>
                <a:ea typeface="SimHei" charset="-122"/>
                <a:cs typeface="SimHei" charset="-122"/>
              </a:rPr>
              <a:t>Dota2</a:t>
            </a:r>
            <a:r>
              <a:rPr lang="zh-CN" altLang="en-US" sz="2215" dirty="0">
                <a:latin typeface="SimHei" charset="-122"/>
                <a:ea typeface="SimHei" charset="-122"/>
                <a:cs typeface="SimHei" charset="-122"/>
              </a:rPr>
              <a:t>中击败 </a:t>
            </a:r>
            <a:r>
              <a:rPr lang="en-US" altLang="zh-CN" sz="2215" dirty="0">
                <a:latin typeface="SimHei" charset="-122"/>
                <a:ea typeface="SimHei" charset="-122"/>
                <a:cs typeface="SimHei" charset="-122"/>
              </a:rPr>
              <a:t>99.95</a:t>
            </a:r>
            <a:r>
              <a:rPr lang="zh-CN" altLang="en-US" sz="2215" dirty="0">
                <a:latin typeface="SimHei" charset="-122"/>
                <a:ea typeface="SimHei" charset="-122"/>
                <a:cs typeface="SimHei" charset="-122"/>
              </a:rPr>
              <a:t>％玩家</a:t>
            </a:r>
            <a:endParaRPr lang="en-US" altLang="zh-CN" sz="2215" dirty="0">
              <a:latin typeface="SimHei" charset="-122"/>
              <a:ea typeface="SimHei" charset="-122"/>
              <a:cs typeface="SimHei" charset="-122"/>
            </a:endParaRPr>
          </a:p>
          <a:p>
            <a:pPr lvl="1"/>
            <a:r>
              <a:rPr lang="zh-CN" altLang="en-US" sz="2215" dirty="0">
                <a:latin typeface="SimHei" charset="-122"/>
                <a:ea typeface="SimHei" charset="-122"/>
                <a:cs typeface="SimHei" charset="-122"/>
              </a:rPr>
              <a:t>建立了能完成日本相扑摔跤或者踢足球的虚拟机器人</a:t>
            </a:r>
            <a:endParaRPr lang="en-US" altLang="zh-CN" sz="2215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851" y="1567870"/>
            <a:ext cx="177018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08476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Mila (</a:t>
            </a:r>
            <a:r>
              <a:rPr lang="en-US" dirty="0" err="1" smtClean="0"/>
              <a:t>Bengio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Founder: </a:t>
            </a:r>
            <a:r>
              <a:rPr lang="en-US" dirty="0" err="1" smtClean="0"/>
              <a:t>Yoshua</a:t>
            </a:r>
            <a:r>
              <a:rPr lang="en-US" dirty="0" smtClean="0"/>
              <a:t> </a:t>
            </a:r>
            <a:r>
              <a:rPr lang="en-US" dirty="0" err="1" smtClean="0"/>
              <a:t>Bengio</a:t>
            </a:r>
            <a:endParaRPr lang="en-US" dirty="0" smtClean="0"/>
          </a:p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以人为本的</a:t>
            </a:r>
            <a:r>
              <a:rPr lang="en-US" altLang="zh-CN" dirty="0" smtClean="0">
                <a:ea typeface="SimHei" charset="-122"/>
                <a:cs typeface="SimHei" charset="-122"/>
              </a:rPr>
              <a:t>AI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平台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lvl="1"/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培养年轻人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lvl="1"/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专注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创新创业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316" y="1966684"/>
            <a:ext cx="2370111" cy="10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69271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Institute (Hinton)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Founder</a:t>
            </a:r>
            <a:r>
              <a:rPr lang="en-US" dirty="0"/>
              <a:t>: Geoffrey Hinton</a:t>
            </a:r>
            <a:endParaRPr lang="en-US" dirty="0" smtClean="0"/>
          </a:p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以研究为主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lvl="1"/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专注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创新创业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483" y="2099621"/>
            <a:ext cx="3955562" cy="40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4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250582" y="504093"/>
            <a:ext cx="8642838" cy="731227"/>
          </a:xfrm>
        </p:spPr>
        <p:txBody>
          <a:bodyPr/>
          <a:lstStyle/>
          <a:p>
            <a:r>
              <a:rPr lang="zh-CN" altLang="en-US" sz="4062" b="1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感知智能现有进展</a:t>
            </a:r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63416" y="4426034"/>
            <a:ext cx="3716215" cy="100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62" b="1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声音识别：</a:t>
            </a:r>
            <a:endParaRPr lang="en-US" altLang="zh-CN" sz="1662" b="1" dirty="0">
              <a:solidFill>
                <a:srgbClr val="2572D4"/>
              </a:solidFill>
              <a:latin typeface="方正兰亭黑简体" charset="0"/>
              <a:ea typeface="方正兰亭黑简体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利用</a:t>
            </a:r>
            <a:r>
              <a:rPr lang="en-US" altLang="zh-CN" sz="1292" dirty="0" err="1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OpenCL</a:t>
            </a:r>
            <a:r>
              <a:rPr lang="zh-CN" altLang="en-US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实现基</a:t>
            </a:r>
            <a:r>
              <a:rPr lang="en-US" altLang="zh-CN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FPGA</a:t>
            </a:r>
            <a:r>
              <a:rPr lang="zh-CN" altLang="en-US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平台的语音识别系统，常用场景下准确率已达到</a:t>
            </a:r>
            <a:r>
              <a:rPr lang="en-US" altLang="zh-CN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98%</a:t>
            </a:r>
            <a:endParaRPr lang="zh-CN" altLang="en-US" sz="1292" dirty="0">
              <a:solidFill>
                <a:srgbClr val="2572D4"/>
              </a:solidFill>
              <a:latin typeface="方正兰亭黑简体" charset="0"/>
              <a:ea typeface="方正兰亭黑简体" charset="0"/>
            </a:endParaRP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381000" y="5522772"/>
            <a:ext cx="339337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62" b="1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典型公司：</a:t>
            </a:r>
            <a:r>
              <a:rPr lang="en-US" altLang="zh-CN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Google</a:t>
            </a:r>
            <a:r>
              <a:rPr lang="zh-CN" altLang="en-US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、</a:t>
            </a:r>
            <a:r>
              <a:rPr lang="en-US" altLang="zh-CN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Nuance</a:t>
            </a:r>
            <a:r>
              <a:rPr lang="zh-CN" altLang="en-US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、讯飞</a:t>
            </a:r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5332466" y="5522772"/>
            <a:ext cx="368690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62" b="1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典型公司：</a:t>
            </a:r>
            <a:r>
              <a:rPr lang="en-US" altLang="zh-CN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Google</a:t>
            </a:r>
            <a:r>
              <a:rPr lang="zh-CN" altLang="en-US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、旷视</a:t>
            </a:r>
            <a:r>
              <a:rPr lang="en-US" altLang="zh-CN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Face++</a:t>
            </a:r>
            <a:r>
              <a:rPr lang="zh-CN" altLang="en-US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、</a:t>
            </a:r>
            <a:r>
              <a:rPr lang="en-US" altLang="zh-CN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Facebook</a:t>
            </a:r>
            <a:endParaRPr lang="zh-CN" altLang="en-US" sz="1292" dirty="0">
              <a:solidFill>
                <a:srgbClr val="2572D4"/>
              </a:solidFill>
              <a:latin typeface="方正兰亭黑简体" charset="0"/>
              <a:ea typeface="方正兰亭黑简体" charset="0"/>
            </a:endParaRPr>
          </a:p>
        </p:txBody>
      </p:sp>
      <p:pic>
        <p:nvPicPr>
          <p:cNvPr id="2048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816" y="1534259"/>
            <a:ext cx="25527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33905"/>
            <a:ext cx="3698631" cy="235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TextBox 4"/>
          <p:cNvSpPr txBox="1">
            <a:spLocks noChangeArrowheads="1"/>
          </p:cNvSpPr>
          <p:nvPr/>
        </p:nvSpPr>
        <p:spPr bwMode="auto">
          <a:xfrm>
            <a:off x="5303159" y="4426034"/>
            <a:ext cx="3714750" cy="113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62" b="1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人脸识别：</a:t>
            </a:r>
            <a:endParaRPr lang="en-US" altLang="zh-CN" sz="1662" b="1" dirty="0">
              <a:solidFill>
                <a:srgbClr val="2572D4"/>
              </a:solidFill>
              <a:latin typeface="方正兰亭黑简体" charset="0"/>
              <a:ea typeface="方正兰亭黑简体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标准金融验证场景目前已经达到误识率十万分之一以下，通过率超过</a:t>
            </a:r>
            <a:r>
              <a:rPr lang="en-US" altLang="zh-CN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97%</a:t>
            </a:r>
            <a:r>
              <a:rPr lang="zh-CN" altLang="en-US" sz="1292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；</a:t>
            </a:r>
            <a:endParaRPr lang="en-US" altLang="zh-CN" sz="1292" dirty="0">
              <a:solidFill>
                <a:srgbClr val="2572D4"/>
              </a:solidFill>
              <a:latin typeface="方正兰亭黑简体" charset="0"/>
              <a:ea typeface="方正兰亭黑简体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1292" dirty="0">
              <a:solidFill>
                <a:srgbClr val="2572D4"/>
              </a:solidFill>
              <a:latin typeface="方正兰亭黑简体" charset="0"/>
              <a:ea typeface="方正兰亭黑简体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1292" dirty="0">
              <a:solidFill>
                <a:srgbClr val="2572D4"/>
              </a:solidFill>
              <a:latin typeface="方正兰亭黑简体" charset="0"/>
              <a:ea typeface="方正兰亭黑简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167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250582" y="504093"/>
            <a:ext cx="8642838" cy="731227"/>
          </a:xfrm>
        </p:spPr>
        <p:txBody>
          <a:bodyPr/>
          <a:lstStyle/>
          <a:p>
            <a:r>
              <a:rPr lang="zh-CN" altLang="en-US" sz="4062" b="1" dirty="0">
                <a:solidFill>
                  <a:srgbClr val="2572D4"/>
                </a:solidFill>
                <a:latin typeface="方正兰亭黑简体" charset="0"/>
                <a:ea typeface="方正兰亭黑简体" charset="0"/>
              </a:rPr>
              <a:t>算法是核心，计算、数据是基础</a:t>
            </a:r>
            <a:endParaRPr lang="en-US" altLang="zh-CN" sz="4062" b="1" dirty="0">
              <a:solidFill>
                <a:srgbClr val="2572D4"/>
              </a:solidFill>
              <a:latin typeface="方正兰亭黑简体" charset="0"/>
              <a:ea typeface="方正兰亭黑简体" charset="0"/>
            </a:endParaRPr>
          </a:p>
        </p:txBody>
      </p:sp>
      <p:grpSp>
        <p:nvGrpSpPr>
          <p:cNvPr id="18435" name="组合 3"/>
          <p:cNvGrpSpPr>
            <a:grpSpLocks/>
          </p:cNvGrpSpPr>
          <p:nvPr/>
        </p:nvGrpSpPr>
        <p:grpSpPr bwMode="auto">
          <a:xfrm>
            <a:off x="158262" y="2265485"/>
            <a:ext cx="4358054" cy="2671397"/>
            <a:chOff x="792194" y="3240000"/>
            <a:chExt cx="5992375" cy="3672818"/>
          </a:xfrm>
        </p:grpSpPr>
        <p:pic>
          <p:nvPicPr>
            <p:cNvPr id="18446" name="Picture 2" descr="http://images.cnitblog.com/i/651319/201407/25111408307494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634" y="3672458"/>
              <a:ext cx="1311895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792194" y="3240000"/>
              <a:ext cx="503730" cy="3672818"/>
            </a:xfrm>
            <a:prstGeom prst="rect">
              <a:avLst/>
            </a:prstGeom>
            <a:solidFill>
              <a:srgbClr val="2572D4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algn="ctr">
                <a:defRPr/>
              </a:pPr>
              <a:endParaRPr lang="zh-CN" altLang="en-US" sz="1477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48" name="TextBox 4"/>
            <p:cNvSpPr txBox="1">
              <a:spLocks noChangeArrowheads="1"/>
            </p:cNvSpPr>
            <p:nvPr/>
          </p:nvSpPr>
          <p:spPr bwMode="auto">
            <a:xfrm>
              <a:off x="1368202" y="3672458"/>
              <a:ext cx="4032463" cy="57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292" b="1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实现核心：</a:t>
              </a:r>
              <a:r>
                <a:rPr lang="zh-CN" altLang="en-US" sz="1015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机器通过</a:t>
              </a:r>
              <a:r>
                <a:rPr lang="zh-CN" altLang="en-US" sz="1015" b="1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算法</a:t>
              </a:r>
              <a:r>
                <a:rPr lang="zh-CN" altLang="en-US" sz="1015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实现人工智能</a:t>
              </a:r>
            </a:p>
          </p:txBody>
        </p:sp>
        <p:grpSp>
          <p:nvGrpSpPr>
            <p:cNvPr id="18449" name="组合 51"/>
            <p:cNvGrpSpPr>
              <a:grpSpLocks/>
            </p:cNvGrpSpPr>
            <p:nvPr/>
          </p:nvGrpSpPr>
          <p:grpSpPr bwMode="auto">
            <a:xfrm>
              <a:off x="2502000" y="5184626"/>
              <a:ext cx="3168000" cy="324000"/>
              <a:chOff x="2592338" y="7128842"/>
              <a:chExt cx="3384188" cy="1944216"/>
            </a:xfrm>
          </p:grpSpPr>
          <p:cxnSp>
            <p:nvCxnSpPr>
              <p:cNvPr id="17" name="肘形连接符 16"/>
              <p:cNvCxnSpPr/>
              <p:nvPr/>
            </p:nvCxnSpPr>
            <p:spPr>
              <a:xfrm rot="16200000" flipH="1">
                <a:off x="4157752" y="7253571"/>
                <a:ext cx="1946424" cy="1691803"/>
              </a:xfrm>
              <a:prstGeom prst="bentConnector3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肘形连接符 17"/>
              <p:cNvCxnSpPr/>
              <p:nvPr/>
            </p:nvCxnSpPr>
            <p:spPr>
              <a:xfrm rot="5400000">
                <a:off x="2465949" y="7253571"/>
                <a:ext cx="1946424" cy="1691803"/>
              </a:xfrm>
              <a:prstGeom prst="bentConnector3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/>
            <p:cNvSpPr/>
            <p:nvPr/>
          </p:nvSpPr>
          <p:spPr>
            <a:xfrm>
              <a:off x="1368461" y="5575050"/>
              <a:ext cx="2663726" cy="1335752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r>
                <a:rPr lang="zh-CN" altLang="en-US" sz="1292" b="1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方法一：</a:t>
              </a:r>
              <a:r>
                <a:rPr lang="zh-CN" altLang="en-US" sz="1292" b="1">
                  <a:solidFill>
                    <a:srgbClr val="A6A6A6"/>
                  </a:solidFill>
                  <a:latin typeface="微软雅黑" charset="0"/>
                  <a:ea typeface="微软雅黑" charset="0"/>
                </a:rPr>
                <a:t>工程学方法</a:t>
              </a:r>
              <a:endParaRPr lang="en-US" altLang="zh-CN" sz="1292" b="1">
                <a:solidFill>
                  <a:srgbClr val="A6A6A6"/>
                </a:solidFill>
                <a:latin typeface="微软雅黑" charset="0"/>
                <a:ea typeface="微软雅黑" charset="0"/>
              </a:endParaRPr>
            </a:p>
            <a:p>
              <a:pPr algn="ctr"/>
              <a:r>
                <a:rPr lang="zh-CN" altLang="en-US" sz="1015">
                  <a:solidFill>
                    <a:srgbClr val="A6A6A6"/>
                  </a:solidFill>
                  <a:latin typeface="Arial Unicode MS" charset="0"/>
                  <a:ea typeface="Arial Unicode MS" charset="0"/>
                </a:rPr>
                <a:t>（</a:t>
              </a:r>
              <a:r>
                <a:rPr lang="en-US" altLang="zh-CN" sz="1015">
                  <a:solidFill>
                    <a:srgbClr val="A6A6A6"/>
                  </a:solidFill>
                  <a:latin typeface="Arial Unicode MS" charset="0"/>
                  <a:ea typeface="Arial Unicode MS" charset="0"/>
                </a:rPr>
                <a:t>Engineering Approach</a:t>
              </a:r>
              <a:r>
                <a:rPr lang="zh-CN" altLang="en-US" sz="1015">
                  <a:solidFill>
                    <a:srgbClr val="A6A6A6"/>
                  </a:solidFill>
                  <a:latin typeface="Arial Unicode MS" charset="0"/>
                  <a:ea typeface="Arial Unicode MS" charset="0"/>
                </a:rPr>
                <a:t>）</a:t>
              </a:r>
              <a:endParaRPr lang="en-US" altLang="zh-CN" sz="1015">
                <a:solidFill>
                  <a:srgbClr val="A6A6A6"/>
                </a:solidFill>
                <a:latin typeface="Arial Unicode MS" charset="0"/>
                <a:ea typeface="Arial Unicode MS" charset="0"/>
              </a:endParaRPr>
            </a:p>
            <a:p>
              <a:r>
                <a:rPr lang="zh-CN" altLang="en-US" sz="1015">
                  <a:solidFill>
                    <a:srgbClr val="A6A6A6"/>
                  </a:solidFill>
                  <a:latin typeface="微软雅黑" charset="0"/>
                  <a:ea typeface="微软雅黑" charset="0"/>
                </a:rPr>
                <a:t>采用传统的编程技术，利用大量数据处理经验改进提升算法性能。</a:t>
              </a:r>
              <a:endParaRPr lang="en-US" altLang="zh-CN" sz="1015">
                <a:solidFill>
                  <a:srgbClr val="A6A6A6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086590" y="5579080"/>
              <a:ext cx="2663726" cy="1333738"/>
            </a:xfrm>
            <a:prstGeom prst="rect">
              <a:avLst/>
            </a:prstGeom>
            <a:noFill/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r>
                <a:rPr lang="zh-CN" altLang="en-US" sz="1292" b="1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方法二：</a:t>
              </a:r>
              <a:r>
                <a:rPr lang="zh-CN" altLang="en-US" sz="1292" b="1">
                  <a:solidFill>
                    <a:srgbClr val="A6A6A6"/>
                  </a:solidFill>
                  <a:latin typeface="微软雅黑" charset="0"/>
                  <a:ea typeface="微软雅黑" charset="0"/>
                </a:rPr>
                <a:t>模拟法</a:t>
              </a:r>
              <a:endParaRPr lang="en-US" altLang="zh-CN" sz="1292" b="1">
                <a:solidFill>
                  <a:srgbClr val="A6A6A6"/>
                </a:solidFill>
                <a:latin typeface="微软雅黑" charset="0"/>
                <a:ea typeface="微软雅黑" charset="0"/>
              </a:endParaRPr>
            </a:p>
            <a:p>
              <a:pPr algn="ctr"/>
              <a:r>
                <a:rPr lang="zh-CN" altLang="en-US" sz="1015">
                  <a:solidFill>
                    <a:srgbClr val="A6A6A6"/>
                  </a:solidFill>
                  <a:latin typeface="Arial Unicode MS" charset="0"/>
                  <a:ea typeface="Arial Unicode MS" charset="0"/>
                </a:rPr>
                <a:t>（</a:t>
              </a:r>
              <a:r>
                <a:rPr lang="en-US" altLang="zh-CN" sz="1015">
                  <a:solidFill>
                    <a:srgbClr val="A6A6A6"/>
                  </a:solidFill>
                  <a:latin typeface="Arial Unicode MS" charset="0"/>
                  <a:ea typeface="Arial Unicode MS" charset="0"/>
                </a:rPr>
                <a:t>Modeling Approach</a:t>
              </a:r>
              <a:r>
                <a:rPr lang="zh-CN" altLang="en-US" sz="1015">
                  <a:solidFill>
                    <a:srgbClr val="A6A6A6"/>
                  </a:solidFill>
                  <a:latin typeface="Arial Unicode MS" charset="0"/>
                  <a:ea typeface="Arial Unicode MS" charset="0"/>
                </a:rPr>
                <a:t>）</a:t>
              </a:r>
              <a:endParaRPr lang="en-US" altLang="zh-CN" sz="1015">
                <a:solidFill>
                  <a:srgbClr val="A6A6A6"/>
                </a:solidFill>
                <a:latin typeface="Arial Unicode MS" charset="0"/>
                <a:ea typeface="Arial Unicode MS" charset="0"/>
              </a:endParaRPr>
            </a:p>
            <a:p>
              <a:r>
                <a:rPr lang="zh-CN" altLang="en-US" sz="1015">
                  <a:solidFill>
                    <a:srgbClr val="A6A6A6"/>
                  </a:solidFill>
                  <a:latin typeface="微软雅黑" charset="0"/>
                  <a:ea typeface="微软雅黑" charset="0"/>
                </a:rPr>
                <a:t>模仿人类或其他生物所用的方法或机理，提升算法性能，例如遗传算法和神经网络。</a:t>
              </a:r>
              <a:endParaRPr lang="en-US" altLang="zh-CN" sz="1015">
                <a:solidFill>
                  <a:srgbClr val="A6A6A6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8452" name="TextBox 14"/>
            <p:cNvSpPr txBox="1">
              <a:spLocks noChangeArrowheads="1"/>
            </p:cNvSpPr>
            <p:nvPr/>
          </p:nvSpPr>
          <p:spPr bwMode="auto">
            <a:xfrm>
              <a:off x="1368203" y="4500000"/>
              <a:ext cx="5416366" cy="57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292" b="1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突破途径：</a:t>
              </a:r>
              <a:r>
                <a:rPr lang="zh-CN" altLang="en-US" sz="1015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人工智能突破主要通过</a:t>
              </a:r>
              <a:r>
                <a:rPr lang="zh-CN" altLang="en-US" sz="1015" b="1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算法性能的提升，</a:t>
              </a:r>
              <a:r>
                <a:rPr lang="zh-CN" altLang="en-US" sz="1015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主要有工程学法和模拟法</a:t>
              </a:r>
            </a:p>
          </p:txBody>
        </p:sp>
        <p:sp>
          <p:nvSpPr>
            <p:cNvPr id="18453" name="TextBox 15"/>
            <p:cNvSpPr txBox="1">
              <a:spLocks noChangeArrowheads="1"/>
            </p:cNvSpPr>
            <p:nvPr/>
          </p:nvSpPr>
          <p:spPr bwMode="auto">
            <a:xfrm>
              <a:off x="1368202" y="4032498"/>
              <a:ext cx="4032463" cy="57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292" b="1" dirty="0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突破方向：</a:t>
              </a:r>
              <a:r>
                <a:rPr lang="zh-CN" altLang="en-US" sz="1015" b="1" dirty="0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认知智能</a:t>
              </a:r>
              <a:r>
                <a:rPr lang="zh-CN" altLang="en-US" sz="1015" dirty="0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是下一个突破方向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368461" y="3240000"/>
              <a:ext cx="5399988" cy="3672818"/>
            </a:xfrm>
            <a:prstGeom prst="rect">
              <a:avLst/>
            </a:prstGeom>
            <a:noFill/>
            <a:ln w="28575">
              <a:solidFill>
                <a:srgbClr val="2572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92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5" name="TextBox 22"/>
            <p:cNvSpPr txBox="1">
              <a:spLocks noChangeArrowheads="1"/>
            </p:cNvSpPr>
            <p:nvPr/>
          </p:nvSpPr>
          <p:spPr bwMode="auto">
            <a:xfrm>
              <a:off x="1377144" y="3240410"/>
              <a:ext cx="1606765" cy="542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477" b="1">
                  <a:solidFill>
                    <a:srgbClr val="2572D4"/>
                  </a:solidFill>
                  <a:latin typeface="微软雅黑" charset="0"/>
                  <a:ea typeface="微软雅黑" charset="0"/>
                </a:rPr>
                <a:t>算法</a:t>
              </a:r>
            </a:p>
          </p:txBody>
        </p:sp>
        <p:sp>
          <p:nvSpPr>
            <p:cNvPr id="18456" name="TextBox 6"/>
            <p:cNvSpPr txBox="1">
              <a:spLocks noChangeArrowheads="1"/>
            </p:cNvSpPr>
            <p:nvPr/>
          </p:nvSpPr>
          <p:spPr bwMode="auto">
            <a:xfrm>
              <a:off x="864000" y="3240410"/>
              <a:ext cx="360040" cy="3670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477" b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人工智能的核心：算法</a:t>
              </a:r>
            </a:p>
          </p:txBody>
        </p:sp>
      </p:grpSp>
      <p:grpSp>
        <p:nvGrpSpPr>
          <p:cNvPr id="18436" name="组合 5"/>
          <p:cNvGrpSpPr>
            <a:grpSpLocks/>
          </p:cNvGrpSpPr>
          <p:nvPr/>
        </p:nvGrpSpPr>
        <p:grpSpPr bwMode="auto">
          <a:xfrm>
            <a:off x="4671646" y="2265485"/>
            <a:ext cx="4397620" cy="2669931"/>
            <a:chOff x="792194" y="7113076"/>
            <a:chExt cx="6048616" cy="3672524"/>
          </a:xfrm>
        </p:grpSpPr>
        <p:sp>
          <p:nvSpPr>
            <p:cNvPr id="20" name="矩形 19"/>
            <p:cNvSpPr/>
            <p:nvPr/>
          </p:nvSpPr>
          <p:spPr>
            <a:xfrm>
              <a:off x="792194" y="7113076"/>
              <a:ext cx="503883" cy="3672524"/>
            </a:xfrm>
            <a:prstGeom prst="rect">
              <a:avLst/>
            </a:prstGeom>
            <a:solidFill>
              <a:srgbClr val="1EC8F3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algn="ctr">
                <a:defRPr/>
              </a:pPr>
              <a:endParaRPr lang="zh-CN" altLang="en-US" sz="1477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68636" y="7705679"/>
              <a:ext cx="2678643" cy="1592064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marL="173038" indent="-173038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buFont typeface="Arial" charset="0"/>
                <a:buChar char="•"/>
              </a:pPr>
              <a:r>
                <a:rPr lang="zh-CN" altLang="en-US" sz="1292" b="1" dirty="0">
                  <a:solidFill>
                    <a:srgbClr val="1EC8F3"/>
                  </a:solidFill>
                  <a:latin typeface="微软雅黑" charset="0"/>
                  <a:ea typeface="微软雅黑" charset="0"/>
                </a:rPr>
                <a:t>现状：</a:t>
              </a:r>
              <a:r>
                <a:rPr lang="zh-CN" altLang="en-US" sz="1015" dirty="0">
                  <a:solidFill>
                    <a:srgbClr val="A6A6A6"/>
                  </a:solidFill>
                  <a:latin typeface="微软雅黑" charset="0"/>
                  <a:ea typeface="微软雅黑" charset="0"/>
                </a:rPr>
                <a:t>使用</a:t>
              </a:r>
              <a:r>
                <a:rPr lang="en-US" altLang="zh-CN" sz="1015" dirty="0">
                  <a:solidFill>
                    <a:srgbClr val="A6A6A6"/>
                  </a:solidFill>
                  <a:latin typeface="Arial Unicode MS" charset="0"/>
                  <a:ea typeface="Arial Unicode MS" charset="0"/>
                </a:rPr>
                <a:t>GPU</a:t>
              </a:r>
              <a:r>
                <a:rPr lang="zh-CN" altLang="en-US" sz="1015" dirty="0">
                  <a:solidFill>
                    <a:srgbClr val="A6A6A6"/>
                  </a:solidFill>
                  <a:latin typeface="微软雅黑" charset="0"/>
                  <a:ea typeface="微软雅黑" charset="0"/>
                </a:rPr>
                <a:t>并行计算神经网络</a:t>
              </a:r>
              <a:endParaRPr lang="en-US" altLang="zh-CN" sz="1015" dirty="0">
                <a:solidFill>
                  <a:srgbClr val="A6A6A6"/>
                </a:solidFill>
                <a:latin typeface="微软雅黑" charset="0"/>
                <a:ea typeface="微软雅黑" charset="0"/>
              </a:endParaRPr>
            </a:p>
            <a:p>
              <a:pPr>
                <a:buFont typeface="Arial" charset="0"/>
                <a:buChar char="•"/>
              </a:pPr>
              <a:r>
                <a:rPr lang="zh-CN" altLang="en-US" sz="1292" b="1" dirty="0">
                  <a:solidFill>
                    <a:srgbClr val="1EC8F3"/>
                  </a:solidFill>
                  <a:latin typeface="微软雅黑" charset="0"/>
                  <a:ea typeface="微软雅黑" charset="0"/>
                </a:rPr>
                <a:t>作用：</a:t>
              </a:r>
              <a:r>
                <a:rPr lang="zh-CN" altLang="en-US" sz="1015" dirty="0">
                  <a:solidFill>
                    <a:srgbClr val="A6A6A6"/>
                  </a:solidFill>
                  <a:latin typeface="微软雅黑" charset="0"/>
                  <a:ea typeface="微软雅黑" charset="0"/>
                </a:rPr>
                <a:t>提升运算速度，降低计算成本</a:t>
              </a:r>
              <a:endParaRPr lang="en-US" altLang="zh-CN" sz="1015" dirty="0">
                <a:solidFill>
                  <a:srgbClr val="A6A6A6"/>
                </a:solidFill>
                <a:latin typeface="微软雅黑" charset="0"/>
                <a:ea typeface="微软雅黑" charset="0"/>
              </a:endParaRPr>
            </a:p>
            <a:p>
              <a:pPr>
                <a:buFont typeface="Arial" charset="0"/>
                <a:buChar char="•"/>
              </a:pPr>
              <a:r>
                <a:rPr lang="zh-CN" altLang="en-US" sz="1292" b="1" dirty="0">
                  <a:solidFill>
                    <a:srgbClr val="1EC8F3"/>
                  </a:solidFill>
                  <a:latin typeface="微软雅黑" charset="0"/>
                  <a:ea typeface="微软雅黑" charset="0"/>
                </a:rPr>
                <a:t>未来：</a:t>
              </a:r>
              <a:r>
                <a:rPr lang="zh-CN" altLang="en-US" sz="1015" dirty="0">
                  <a:solidFill>
                    <a:srgbClr val="A6A6A6"/>
                  </a:solidFill>
                  <a:latin typeface="微软雅黑" charset="0"/>
                  <a:ea typeface="微软雅黑" charset="0"/>
                </a:rPr>
                <a:t>量子计算、速度更快的芯片</a:t>
              </a:r>
              <a:endParaRPr lang="en-US" altLang="zh-CN" sz="1015" dirty="0">
                <a:solidFill>
                  <a:srgbClr val="A6A6A6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172244" y="7705679"/>
              <a:ext cx="2668566" cy="1592064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marL="173038" indent="-173038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buFont typeface="Arial" charset="0"/>
                <a:buChar char="•"/>
              </a:pPr>
              <a:r>
                <a:rPr lang="zh-CN" altLang="en-US" sz="1292" b="1">
                  <a:solidFill>
                    <a:srgbClr val="1EC8F3"/>
                  </a:solidFill>
                  <a:latin typeface="微软雅黑" charset="0"/>
                  <a:ea typeface="微软雅黑" charset="0"/>
                </a:rPr>
                <a:t>现状：</a:t>
              </a:r>
              <a:r>
                <a:rPr lang="zh-CN" altLang="en-US" sz="1015">
                  <a:solidFill>
                    <a:srgbClr val="A6A6A6"/>
                  </a:solidFill>
                  <a:latin typeface="微软雅黑" charset="0"/>
                  <a:ea typeface="微软雅黑" charset="0"/>
                </a:rPr>
                <a:t>互联网发展积累了一定数据</a:t>
              </a:r>
              <a:endParaRPr lang="en-US" altLang="zh-CN" sz="1015">
                <a:solidFill>
                  <a:srgbClr val="A6A6A6"/>
                </a:solidFill>
                <a:latin typeface="微软雅黑" charset="0"/>
                <a:ea typeface="微软雅黑" charset="0"/>
              </a:endParaRPr>
            </a:p>
            <a:p>
              <a:pPr>
                <a:buFont typeface="Arial" charset="0"/>
                <a:buChar char="•"/>
              </a:pPr>
              <a:r>
                <a:rPr lang="zh-CN" altLang="en-US" sz="1292" b="1">
                  <a:solidFill>
                    <a:srgbClr val="1EC8F3"/>
                  </a:solidFill>
                  <a:latin typeface="微软雅黑" charset="0"/>
                  <a:ea typeface="微软雅黑" charset="0"/>
                </a:rPr>
                <a:t>作用：</a:t>
              </a:r>
              <a:r>
                <a:rPr lang="zh-CN" altLang="en-US" sz="1015">
                  <a:solidFill>
                    <a:srgbClr val="A6A6A6"/>
                  </a:solidFill>
                  <a:latin typeface="微软雅黑" charset="0"/>
                  <a:ea typeface="微软雅黑" charset="0"/>
                </a:rPr>
                <a:t>训练机器，提升算法性能</a:t>
              </a:r>
              <a:endParaRPr lang="en-US" altLang="zh-CN" sz="1015">
                <a:solidFill>
                  <a:srgbClr val="A6A6A6"/>
                </a:solidFill>
                <a:latin typeface="微软雅黑" charset="0"/>
                <a:ea typeface="微软雅黑" charset="0"/>
              </a:endParaRPr>
            </a:p>
            <a:p>
              <a:pPr>
                <a:buFont typeface="Arial" charset="0"/>
                <a:buChar char="•"/>
              </a:pPr>
              <a:r>
                <a:rPr lang="zh-CN" altLang="en-US" sz="1292" b="1">
                  <a:solidFill>
                    <a:srgbClr val="1EC8F3"/>
                  </a:solidFill>
                  <a:latin typeface="微软雅黑" charset="0"/>
                  <a:ea typeface="微软雅黑" charset="0"/>
                </a:rPr>
                <a:t>未来：</a:t>
              </a:r>
              <a:r>
                <a:rPr lang="zh-CN" altLang="en-US" sz="1015">
                  <a:solidFill>
                    <a:srgbClr val="A6A6A6"/>
                  </a:solidFill>
                  <a:latin typeface="微软雅黑" charset="0"/>
                  <a:ea typeface="微软雅黑" charset="0"/>
                </a:rPr>
                <a:t>物联网发展带来环境、行为等全面数据</a:t>
              </a:r>
              <a:endParaRPr lang="en-US" altLang="zh-CN" sz="1015">
                <a:solidFill>
                  <a:srgbClr val="A6A6A6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8440" name="TextBox 19"/>
            <p:cNvSpPr txBox="1">
              <a:spLocks noChangeArrowheads="1"/>
            </p:cNvSpPr>
            <p:nvPr/>
          </p:nvSpPr>
          <p:spPr bwMode="auto">
            <a:xfrm>
              <a:off x="1368202" y="7128842"/>
              <a:ext cx="1944216" cy="542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477" b="1">
                  <a:solidFill>
                    <a:srgbClr val="1EC8F3"/>
                  </a:solidFill>
                  <a:latin typeface="微软雅黑" charset="0"/>
                  <a:ea typeface="微软雅黑" charset="0"/>
                </a:rPr>
                <a:t>计算能力</a:t>
              </a:r>
            </a:p>
          </p:txBody>
        </p:sp>
        <p:sp>
          <p:nvSpPr>
            <p:cNvPr id="18441" name="TextBox 20"/>
            <p:cNvSpPr txBox="1">
              <a:spLocks noChangeArrowheads="1"/>
            </p:cNvSpPr>
            <p:nvPr/>
          </p:nvSpPr>
          <p:spPr bwMode="auto">
            <a:xfrm>
              <a:off x="4176514" y="7128842"/>
              <a:ext cx="2335788" cy="542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477" b="1">
                  <a:solidFill>
                    <a:srgbClr val="1EC8F3"/>
                  </a:solidFill>
                  <a:latin typeface="微软雅黑" charset="0"/>
                  <a:ea typeface="微软雅黑" charset="0"/>
                </a:rPr>
                <a:t>数据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368637" y="7113076"/>
              <a:ext cx="5399614" cy="3672524"/>
            </a:xfrm>
            <a:prstGeom prst="rect">
              <a:avLst/>
            </a:prstGeom>
            <a:noFill/>
            <a:ln w="28575">
              <a:solidFill>
                <a:srgbClr val="1EC8F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92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8443" name="Picture 2" descr="D:\iResearch\PPT素材\图\u=1227614303,4067091462&amp;fm=11&amp;gp=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8985" y="9399025"/>
              <a:ext cx="2117440" cy="121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4" name="Picture 6" descr="http://www.kedo.gov.cn/photo/bjkpw/upload/Image/khsj/1_3802256609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765" y="9398767"/>
              <a:ext cx="2091629" cy="121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5" name="TextBox 12"/>
            <p:cNvSpPr txBox="1">
              <a:spLocks noChangeArrowheads="1"/>
            </p:cNvSpPr>
            <p:nvPr/>
          </p:nvSpPr>
          <p:spPr bwMode="auto">
            <a:xfrm>
              <a:off x="864145" y="7128842"/>
              <a:ext cx="431931" cy="365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477" b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基础条件：计算和数据</a:t>
              </a:r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351224" y="5381101"/>
            <a:ext cx="8358097" cy="7066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algn="ctr" defTabSz="844083"/>
            <a:r>
              <a:rPr kumimoji="1" lang="zh-CN" altLang="en-US" sz="2954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应用驱动、算法分析为核心、数据</a:t>
            </a:r>
            <a:r>
              <a:rPr kumimoji="1" lang="en-US" altLang="zh-CN" sz="2954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kumimoji="1" lang="zh-CN" altLang="en-US" sz="2954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计算为基础</a:t>
            </a:r>
            <a:endParaRPr kumimoji="1" lang="en-US" sz="2954" dirty="0">
              <a:solidFill>
                <a:srgbClr val="FF0000"/>
              </a:solidFill>
              <a:latin typeface="+mn-lt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9532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KDD 2018</a:t>
            </a:r>
            <a:endParaRPr lang="en-US" dirty="0"/>
          </a:p>
        </p:txBody>
      </p:sp>
      <p:pic>
        <p:nvPicPr>
          <p:cNvPr id="18" name="Google Shape;558;p56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2190" y="1634718"/>
            <a:ext cx="5895951" cy="2861082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 txBox="1"/>
          <p:nvPr/>
        </p:nvSpPr>
        <p:spPr>
          <a:xfrm>
            <a:off x="348695" y="963146"/>
            <a:ext cx="8267762" cy="33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endParaRPr sz="187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875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Registrations</a:t>
            </a:r>
            <a:r>
              <a:rPr lang="en-US" sz="187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75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3,300 </a:t>
            </a:r>
            <a:r>
              <a:rPr lang="en-US" sz="187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875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99 </a:t>
            </a:r>
            <a:r>
              <a:rPr lang="en-US" sz="187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countries </a:t>
            </a:r>
            <a:endParaRPr sz="1875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875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Largest KDD ever!</a:t>
            </a:r>
            <a:endParaRPr dirty="0"/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875" i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750" i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875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Sponsorship</a:t>
            </a:r>
            <a:r>
              <a:rPr lang="en-US" sz="187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75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US$1.2M</a:t>
            </a:r>
            <a:r>
              <a:rPr lang="en-US" sz="142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	</a:t>
            </a:r>
            <a:endParaRPr sz="1425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875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 Record!</a:t>
            </a:r>
            <a:endParaRPr dirty="0"/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875" i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675" i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875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Submissions</a:t>
            </a:r>
            <a:r>
              <a:rPr lang="en-US" sz="187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75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1480</a:t>
            </a:r>
            <a:endParaRPr sz="1875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875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 Record!</a:t>
            </a:r>
            <a:endParaRPr dirty="0"/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875" i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825" i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875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Student </a:t>
            </a:r>
            <a:r>
              <a:rPr lang="en-US" sz="187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Award </a:t>
            </a:r>
            <a:r>
              <a:rPr lang="en-US" sz="1875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US$153K</a:t>
            </a:r>
            <a:endParaRPr sz="1875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875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 Record!</a:t>
            </a:r>
            <a:endParaRPr sz="1875" i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875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631;p63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3872" y="3657600"/>
            <a:ext cx="4912585" cy="315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6212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179525"/>
              </p:ext>
            </p:extLst>
          </p:nvPr>
        </p:nvGraphicFramePr>
        <p:xfrm>
          <a:off x="402980" y="990600"/>
          <a:ext cx="8360020" cy="5662993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8360020"/>
              </a:tblGrid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</a:rPr>
                        <a:t>Q&amp;R: A Two-Stage Approach toward Interactive Recommendation.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smtClean="0">
                          <a:effectLst/>
                        </a:rPr>
                        <a:t>Konstantina </a:t>
                      </a:r>
                      <a:r>
                        <a:rPr lang="en-US" sz="1400" b="0" kern="100" dirty="0" err="1">
                          <a:effectLst/>
                        </a:rPr>
                        <a:t>Christakopoulou</a:t>
                      </a:r>
                      <a:r>
                        <a:rPr lang="en-US" sz="1400" b="0" kern="100" dirty="0">
                          <a:effectLst/>
                        </a:rPr>
                        <a:t> (University of Minnesota), Alex </a:t>
                      </a:r>
                      <a:r>
                        <a:rPr lang="en-US" sz="1400" b="0" kern="100" dirty="0" err="1">
                          <a:effectLst/>
                        </a:rPr>
                        <a:t>Beutel</a:t>
                      </a:r>
                      <a:r>
                        <a:rPr lang="en-US" sz="1400" b="0" kern="100" dirty="0">
                          <a:effectLst/>
                        </a:rPr>
                        <a:t> (Google </a:t>
                      </a:r>
                      <a:r>
                        <a:rPr lang="en-US" sz="1400" b="0" kern="100" dirty="0" err="1">
                          <a:effectLst/>
                        </a:rPr>
                        <a:t>Inc</a:t>
                      </a:r>
                      <a:r>
                        <a:rPr lang="en-US" sz="1400" b="0" kern="100" dirty="0">
                          <a:effectLst/>
                        </a:rPr>
                        <a:t>), </a:t>
                      </a:r>
                      <a:r>
                        <a:rPr lang="en-US" sz="1400" b="0" kern="100" dirty="0" err="1">
                          <a:effectLst/>
                        </a:rPr>
                        <a:t>Rui</a:t>
                      </a:r>
                      <a:r>
                        <a:rPr lang="en-US" sz="1400" b="0" kern="100" dirty="0">
                          <a:effectLst/>
                        </a:rPr>
                        <a:t> Li (Google </a:t>
                      </a:r>
                      <a:r>
                        <a:rPr lang="en-US" sz="1400" b="0" kern="100" dirty="0" err="1">
                          <a:effectLst/>
                        </a:rPr>
                        <a:t>Inc</a:t>
                      </a:r>
                      <a:r>
                        <a:rPr lang="en-US" sz="1400" b="0" kern="100" dirty="0">
                          <a:effectLst/>
                        </a:rPr>
                        <a:t>), </a:t>
                      </a:r>
                      <a:r>
                        <a:rPr lang="en-US" sz="1400" b="0" kern="100" dirty="0" err="1">
                          <a:effectLst/>
                        </a:rPr>
                        <a:t>Sagar</a:t>
                      </a:r>
                      <a:r>
                        <a:rPr lang="en-US" sz="1400" b="0" kern="100" dirty="0">
                          <a:effectLst/>
                        </a:rPr>
                        <a:t> Jain (Google </a:t>
                      </a:r>
                      <a:r>
                        <a:rPr lang="en-US" sz="1400" b="0" kern="100" dirty="0" err="1">
                          <a:effectLst/>
                        </a:rPr>
                        <a:t>Inc</a:t>
                      </a:r>
                      <a:r>
                        <a:rPr lang="en-US" sz="1400" b="0" kern="100" dirty="0">
                          <a:effectLst/>
                        </a:rPr>
                        <a:t>), Ed H. Chi (Google </a:t>
                      </a:r>
                      <a:r>
                        <a:rPr lang="en-US" sz="1400" b="0" kern="100" dirty="0" err="1">
                          <a:effectLst/>
                        </a:rPr>
                        <a:t>Inc</a:t>
                      </a:r>
                      <a:r>
                        <a:rPr lang="en-US" sz="1400" b="0" kern="100" dirty="0" smtClean="0">
                          <a:effectLst/>
                        </a:rPr>
                        <a:t>)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1400" b="0" kern="100" dirty="0">
                        <a:effectLst/>
                      </a:endParaRPr>
                    </a:p>
                  </a:txBody>
                  <a:tcPr marL="56013" marR="56013" marT="0" marB="0"/>
                </a:tc>
              </a:tr>
              <a:tr h="82153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</a:rPr>
                        <a:t>Collaborative Deep Metric Learning for Video Understanding.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err="1" smtClean="0">
                          <a:effectLst/>
                        </a:rPr>
                        <a:t>Joonseok</a:t>
                      </a:r>
                      <a:r>
                        <a:rPr lang="en-US" sz="1400" b="0" kern="100" dirty="0" smtClean="0">
                          <a:effectLst/>
                        </a:rPr>
                        <a:t> </a:t>
                      </a:r>
                      <a:r>
                        <a:rPr lang="en-US" sz="1400" b="0" kern="100" dirty="0">
                          <a:effectLst/>
                        </a:rPr>
                        <a:t>Lee (Google AI Perception), Sami Abu-El-</a:t>
                      </a:r>
                      <a:r>
                        <a:rPr lang="en-US" sz="1400" b="0" kern="100" dirty="0" err="1">
                          <a:effectLst/>
                        </a:rPr>
                        <a:t>Haija</a:t>
                      </a:r>
                      <a:r>
                        <a:rPr lang="en-US" sz="1400" b="0" kern="100" dirty="0">
                          <a:effectLst/>
                        </a:rPr>
                        <a:t> (Google AI Perception), </a:t>
                      </a:r>
                      <a:r>
                        <a:rPr lang="en-US" sz="1400" b="0" kern="100" dirty="0" err="1">
                          <a:effectLst/>
                        </a:rPr>
                        <a:t>Balakrishnan</a:t>
                      </a:r>
                      <a:r>
                        <a:rPr lang="en-US" sz="1400" b="0" kern="100" dirty="0">
                          <a:effectLst/>
                        </a:rPr>
                        <a:t> </a:t>
                      </a:r>
                      <a:r>
                        <a:rPr lang="en-US" sz="1400" b="0" kern="100" dirty="0" err="1">
                          <a:effectLst/>
                        </a:rPr>
                        <a:t>Varadarajan</a:t>
                      </a:r>
                      <a:r>
                        <a:rPr lang="en-US" sz="1400" b="0" kern="100" dirty="0">
                          <a:effectLst/>
                        </a:rPr>
                        <a:t> (Google AI Perception), Apostol (Paul) </a:t>
                      </a:r>
                      <a:r>
                        <a:rPr lang="en-US" sz="1400" b="0" kern="100" dirty="0" err="1">
                          <a:effectLst/>
                        </a:rPr>
                        <a:t>Natsev</a:t>
                      </a:r>
                      <a:r>
                        <a:rPr lang="en-US" sz="1400" b="0" kern="100" dirty="0">
                          <a:effectLst/>
                        </a:rPr>
                        <a:t> (Google AI Perception</a:t>
                      </a:r>
                      <a:r>
                        <a:rPr lang="en-US" sz="1400" b="0" kern="100" dirty="0" smtClean="0">
                          <a:effectLst/>
                        </a:rPr>
                        <a:t>)</a:t>
                      </a:r>
                      <a:endParaRPr lang="en-US" sz="1400" b="0" kern="100" dirty="0">
                        <a:effectLst/>
                      </a:endParaRPr>
                    </a:p>
                  </a:txBody>
                  <a:tcPr marL="56013" marR="56013" marT="0" marB="0"/>
                </a:tc>
              </a:tr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</a:rPr>
                        <a:t>Anatomy of a Privacy-Safe Large-Scale Information Extraction System Over Email.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smtClean="0">
                          <a:effectLst/>
                        </a:rPr>
                        <a:t>Ying </a:t>
                      </a:r>
                      <a:r>
                        <a:rPr lang="en-US" sz="1400" b="0" kern="100" dirty="0">
                          <a:effectLst/>
                        </a:rPr>
                        <a:t>Sheng (Google), Sandeep Tata (Google), James B. Wendt (Google), Jing </a:t>
                      </a:r>
                      <a:r>
                        <a:rPr lang="en-US" sz="1400" b="0" kern="100" dirty="0" err="1">
                          <a:effectLst/>
                        </a:rPr>
                        <a:t>Xie</a:t>
                      </a:r>
                      <a:r>
                        <a:rPr lang="en-US" sz="1400" b="0" kern="100" dirty="0">
                          <a:effectLst/>
                        </a:rPr>
                        <a:t> (Google), Qi Zhao (Google), Marc </a:t>
                      </a:r>
                      <a:r>
                        <a:rPr lang="en-US" sz="1400" b="0" kern="100" dirty="0" err="1">
                          <a:effectLst/>
                        </a:rPr>
                        <a:t>Najork</a:t>
                      </a:r>
                      <a:r>
                        <a:rPr lang="en-US" sz="1400" b="0" kern="100" dirty="0">
                          <a:effectLst/>
                        </a:rPr>
                        <a:t> (Google</a:t>
                      </a:r>
                      <a:r>
                        <a:rPr lang="en-US" sz="1400" b="0" kern="100" dirty="0" smtClean="0">
                          <a:effectLst/>
                        </a:rPr>
                        <a:t>)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1400" b="0" kern="100" dirty="0">
                        <a:effectLst/>
                      </a:endParaRPr>
                    </a:p>
                  </a:txBody>
                  <a:tcPr marL="56013" marR="56013" marT="0" marB="0"/>
                </a:tc>
              </a:tr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</a:rPr>
                        <a:t>Scalable k-Means Clustering via Lightweight </a:t>
                      </a:r>
                      <a:r>
                        <a:rPr lang="en-US" sz="1400" b="0" kern="100" dirty="0" err="1">
                          <a:effectLst/>
                        </a:rPr>
                        <a:t>Coresets</a:t>
                      </a:r>
                      <a:r>
                        <a:rPr lang="en-US" sz="1400" b="0" kern="100" dirty="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smtClean="0">
                          <a:effectLst/>
                        </a:rPr>
                        <a:t>Olivier </a:t>
                      </a:r>
                      <a:r>
                        <a:rPr lang="en-US" sz="1400" b="0" kern="100" dirty="0" err="1">
                          <a:effectLst/>
                        </a:rPr>
                        <a:t>Bachem</a:t>
                      </a:r>
                      <a:r>
                        <a:rPr lang="en-US" sz="1400" b="0" kern="100" dirty="0">
                          <a:effectLst/>
                        </a:rPr>
                        <a:t> (Google Brain &amp; ETH Zurich), Mario </a:t>
                      </a:r>
                      <a:r>
                        <a:rPr lang="en-US" sz="1400" b="0" kern="100" dirty="0" err="1">
                          <a:effectLst/>
                        </a:rPr>
                        <a:t>Lucic</a:t>
                      </a:r>
                      <a:r>
                        <a:rPr lang="en-US" sz="1400" b="0" kern="100" dirty="0">
                          <a:effectLst/>
                        </a:rPr>
                        <a:t> (Google Brain), Andreas Krause (ETH Zurich</a:t>
                      </a:r>
                      <a:r>
                        <a:rPr lang="en-US" sz="1400" b="0" kern="100" dirty="0" smtClean="0">
                          <a:effectLst/>
                        </a:rPr>
                        <a:t>)</a:t>
                      </a:r>
                      <a:endParaRPr lang="en-US" sz="1400" b="0" kern="100" dirty="0">
                        <a:effectLst/>
                      </a:endParaRPr>
                    </a:p>
                  </a:txBody>
                  <a:tcPr marL="56013" marR="56013" marT="0" marB="0"/>
                </a:tc>
              </a:tr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</a:rPr>
                        <a:t>Optimal Distributed Submodular Optimization via Sketching.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err="1" smtClean="0">
                          <a:effectLst/>
                        </a:rPr>
                        <a:t>MohammadHossein</a:t>
                      </a:r>
                      <a:r>
                        <a:rPr lang="en-US" sz="1400" b="0" kern="100" dirty="0" smtClean="0">
                          <a:effectLst/>
                        </a:rPr>
                        <a:t> </a:t>
                      </a:r>
                      <a:r>
                        <a:rPr lang="en-US" sz="1400" b="0" kern="100" dirty="0" err="1">
                          <a:effectLst/>
                        </a:rPr>
                        <a:t>Bateni</a:t>
                      </a:r>
                      <a:r>
                        <a:rPr lang="en-US" sz="1400" b="0" kern="100" dirty="0">
                          <a:effectLst/>
                        </a:rPr>
                        <a:t> (Google), Hossein </a:t>
                      </a:r>
                      <a:r>
                        <a:rPr lang="en-US" sz="1400" b="0" kern="100" dirty="0" err="1">
                          <a:effectLst/>
                        </a:rPr>
                        <a:t>Esfandiari</a:t>
                      </a:r>
                      <a:r>
                        <a:rPr lang="en-US" sz="1400" b="0" kern="100" dirty="0">
                          <a:effectLst/>
                        </a:rPr>
                        <a:t> (Harvard University), </a:t>
                      </a:r>
                      <a:r>
                        <a:rPr lang="en-US" sz="1400" b="0" kern="100" dirty="0" err="1">
                          <a:effectLst/>
                        </a:rPr>
                        <a:t>Vahab</a:t>
                      </a:r>
                      <a:r>
                        <a:rPr lang="en-US" sz="1400" b="0" kern="100" dirty="0">
                          <a:effectLst/>
                        </a:rPr>
                        <a:t> </a:t>
                      </a:r>
                      <a:r>
                        <a:rPr lang="en-US" sz="1400" b="0" kern="100" dirty="0" err="1">
                          <a:effectLst/>
                        </a:rPr>
                        <a:t>Mirrokni</a:t>
                      </a:r>
                      <a:r>
                        <a:rPr lang="en-US" sz="1400" b="0" kern="100" dirty="0">
                          <a:effectLst/>
                        </a:rPr>
                        <a:t> (Google</a:t>
                      </a:r>
                      <a:r>
                        <a:rPr lang="en-US" sz="1400" b="0" kern="100" dirty="0" smtClean="0">
                          <a:effectLst/>
                        </a:rPr>
                        <a:t>)</a:t>
                      </a:r>
                      <a:endParaRPr lang="en-US" sz="1400" b="0" kern="100" dirty="0">
                        <a:effectLst/>
                      </a:endParaRPr>
                    </a:p>
                  </a:txBody>
                  <a:tcPr marL="56013" marR="56013" marT="0" marB="0"/>
                </a:tc>
              </a:tr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</a:rPr>
                        <a:t>Sequences of Sets.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smtClean="0">
                          <a:effectLst/>
                        </a:rPr>
                        <a:t>Austin </a:t>
                      </a:r>
                      <a:r>
                        <a:rPr lang="en-US" sz="1400" b="0" kern="100" dirty="0">
                          <a:effectLst/>
                        </a:rPr>
                        <a:t>R. Benson (Cornell University), Ravi Kumar (Google), Andrew Tomkins (Google</a:t>
                      </a:r>
                      <a:r>
                        <a:rPr lang="en-US" sz="1400" b="0" kern="100" dirty="0" smtClean="0">
                          <a:effectLst/>
                        </a:rPr>
                        <a:t>)</a:t>
                      </a:r>
                      <a:endParaRPr lang="en-US" sz="1400" b="0" kern="100" dirty="0">
                        <a:effectLst/>
                      </a:endParaRPr>
                    </a:p>
                  </a:txBody>
                  <a:tcPr marL="56013" marR="56013" marT="0" marB="0"/>
                </a:tc>
              </a:tr>
              <a:tr h="82153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</a:rPr>
                        <a:t>Modeling Task Relationships in Multi-task Learning with Multi-gate Mixture-of-Experts.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err="1" smtClean="0">
                          <a:effectLst/>
                        </a:rPr>
                        <a:t>Jiaqi</a:t>
                      </a:r>
                      <a:r>
                        <a:rPr lang="en-US" sz="1400" b="0" kern="100" dirty="0" smtClean="0">
                          <a:effectLst/>
                        </a:rPr>
                        <a:t> </a:t>
                      </a:r>
                      <a:r>
                        <a:rPr lang="en-US" sz="1400" b="0" kern="100" dirty="0">
                          <a:effectLst/>
                        </a:rPr>
                        <a:t>Ma (University of Michigan, Ann Arbor), </a:t>
                      </a:r>
                      <a:r>
                        <a:rPr lang="en-US" sz="1400" b="0" kern="100" dirty="0" err="1">
                          <a:effectLst/>
                        </a:rPr>
                        <a:t>Zhe</a:t>
                      </a:r>
                      <a:r>
                        <a:rPr lang="en-US" sz="1400" b="0" kern="100" dirty="0">
                          <a:effectLst/>
                        </a:rPr>
                        <a:t> Zhao (Google Inc.), Xinyang Yi (Google Inc.), Jilin Chen (Google Inc.), </a:t>
                      </a:r>
                      <a:r>
                        <a:rPr lang="en-US" sz="1400" b="0" kern="100" dirty="0" err="1">
                          <a:effectLst/>
                        </a:rPr>
                        <a:t>Lichan</a:t>
                      </a:r>
                      <a:r>
                        <a:rPr lang="en-US" sz="1400" b="0" kern="100" dirty="0">
                          <a:effectLst/>
                        </a:rPr>
                        <a:t> Hong (Google Inc.), Ed H. Chi (Google Inc</a:t>
                      </a:r>
                      <a:r>
                        <a:rPr lang="en-US" sz="1400" b="0" kern="100" dirty="0" smtClean="0">
                          <a:effectLst/>
                        </a:rPr>
                        <a:t>.)</a:t>
                      </a:r>
                      <a:endParaRPr lang="en-US" sz="1400" b="0" kern="100" dirty="0">
                        <a:effectLst/>
                      </a:endParaRPr>
                    </a:p>
                  </a:txBody>
                  <a:tcPr marL="56013" marR="5601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635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82" y="350838"/>
            <a:ext cx="8642838" cy="792162"/>
          </a:xfrm>
        </p:spPr>
        <p:txBody>
          <a:bodyPr/>
          <a:lstStyle/>
          <a:p>
            <a:r>
              <a:rPr lang="en-US" dirty="0"/>
              <a:t>Q&amp;R: A Two-Stage Approach toward </a:t>
            </a:r>
            <a:r>
              <a:rPr lang="en-US" i="1" dirty="0"/>
              <a:t>Interactive</a:t>
            </a:r>
            <a:r>
              <a:rPr lang="en-US" dirty="0"/>
              <a:t> Recommendation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1738741"/>
            <a:ext cx="3276600" cy="45815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600200"/>
            <a:ext cx="3429000" cy="214107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877117" y="4360395"/>
            <a:ext cx="2818765" cy="19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18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Deep Metric Learning for Video </a:t>
            </a:r>
            <a:r>
              <a:rPr lang="en-US" dirty="0" smtClean="0"/>
              <a:t>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/>
              <a:t>Google AI Perception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199"/>
            <a:ext cx="7620000" cy="232379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4419600"/>
            <a:ext cx="6919972" cy="24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90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Scalable k-Means Clustering via Lightweight </a:t>
            </a:r>
            <a:r>
              <a:rPr lang="en-US" sz="3200" dirty="0" err="1" smtClean="0"/>
              <a:t>Coresets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1295399"/>
            <a:ext cx="8436219" cy="4830763"/>
          </a:xfrm>
        </p:spPr>
        <p:txBody>
          <a:bodyPr/>
          <a:lstStyle/>
          <a:p>
            <a:r>
              <a:rPr lang="en-US" dirty="0" smtClean="0"/>
              <a:t>By Google Brain</a:t>
            </a:r>
          </a:p>
          <a:p>
            <a:r>
              <a:rPr lang="en-US" i="1" dirty="0" smtClean="0"/>
              <a:t>k</a:t>
            </a:r>
            <a:r>
              <a:rPr lang="en-US" dirty="0" smtClean="0"/>
              <a:t>-means with </a:t>
            </a:r>
            <a:r>
              <a:rPr lang="en-US" dirty="0" err="1" smtClean="0"/>
              <a:t>Coresets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400" y="2482850"/>
            <a:ext cx="5274310" cy="445135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162800" y="3312374"/>
            <a:ext cx="1371600" cy="5738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4200" y="2819400"/>
            <a:ext cx="1730620" cy="492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Error bound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3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Amazon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731432"/>
              </p:ext>
            </p:extLst>
          </p:nvPr>
        </p:nvGraphicFramePr>
        <p:xfrm>
          <a:off x="402980" y="1862995"/>
          <a:ext cx="8360020" cy="3584448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8360020"/>
              </a:tblGrid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i="1" kern="100" dirty="0">
                          <a:effectLst/>
                          <a:latin typeface="Times New Roman" charset="0"/>
                          <a:cs typeface="Times New Roman" charset="0"/>
                        </a:rPr>
                        <a:t>Buy It Again: Modeling Repeat Purchase Recommendations.</a:t>
                      </a:r>
                      <a:endParaRPr lang="en-US" sz="14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Rahul 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Bhagat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Amazon.com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Inc.), 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Srevatsan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Muralidharan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Amazon.com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Inc.), Alex 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Lobzhanidze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Amazon.com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Inc.), Shankar 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Vishwanath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Amazon.com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Inc</a:t>
                      </a:r>
                      <a:r>
                        <a:rPr lang="en-US" sz="14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.)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14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82153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i="1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OpenTag</a:t>
                      </a:r>
                      <a:r>
                        <a:rPr lang="en-US" sz="1400" b="0" i="1" kern="100" dirty="0">
                          <a:effectLst/>
                          <a:latin typeface="Times New Roman" charset="0"/>
                          <a:cs typeface="Times New Roman" charset="0"/>
                        </a:rPr>
                        <a:t>: Open Attribute Value Extraction from Product Profiles.</a:t>
                      </a:r>
                      <a:endParaRPr lang="en-US" sz="14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err="1" smtClean="0">
                          <a:effectLst/>
                          <a:latin typeface="Times New Roman" charset="0"/>
                          <a:cs typeface="Times New Roman" charset="0"/>
                        </a:rPr>
                        <a:t>Guineng</a:t>
                      </a:r>
                      <a:r>
                        <a:rPr lang="en-US" sz="14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Zheng (University of Utah), 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Subhabrata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Mukherjee (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Amazon.com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), Xin Luna Dong (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Amazon.com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), 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Feifei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Li (University of Utah</a:t>
                      </a:r>
                      <a:r>
                        <a:rPr lang="en-US" sz="14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)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14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i="1" kern="100" dirty="0">
                          <a:effectLst/>
                          <a:latin typeface="Times New Roman" charset="0"/>
                          <a:cs typeface="Times New Roman" charset="0"/>
                        </a:rPr>
                        <a:t>Challenges and Innovations in Building a Product Knowledge Graph.</a:t>
                      </a:r>
                      <a:endParaRPr lang="en-US" sz="14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Xin 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Luna Dong (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Amazon.com</a:t>
                      </a:r>
                      <a:r>
                        <a:rPr lang="en-US" sz="14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)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 </a:t>
                      </a:r>
                      <a:endParaRPr lang="en-US" sz="14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i="1" kern="100" dirty="0">
                          <a:effectLst/>
                          <a:latin typeface="Times New Roman" charset="0"/>
                          <a:cs typeface="Times New Roman" charset="0"/>
                        </a:rPr>
                        <a:t>Algorithms, Data, Hardware and Tools - a Perfect Storm.</a:t>
                      </a:r>
                      <a:endParaRPr lang="en-US" sz="14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Alex </a:t>
                      </a:r>
                      <a:r>
                        <a:rPr lang="en-US" sz="14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Smola</a:t>
                      </a:r>
                      <a:r>
                        <a:rPr lang="en-US" sz="14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(Amazon Web Services</a:t>
                      </a:r>
                      <a:r>
                        <a:rPr lang="en-US" sz="14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)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14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919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Microsoft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244296"/>
              </p:ext>
            </p:extLst>
          </p:nvPr>
        </p:nvGraphicFramePr>
        <p:xfrm>
          <a:off x="402980" y="1143000"/>
          <a:ext cx="8360020" cy="5553265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8360020"/>
              </a:tblGrid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1" kern="100" dirty="0">
                          <a:effectLst/>
                          <a:latin typeface="Times New Roman" charset="0"/>
                          <a:cs typeface="Times New Roman" charset="0"/>
                        </a:rPr>
                        <a:t>Applying the Delta Method in Metric Analytics: A Practical Guide with Novel Ideas.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Alex 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Deng (Microsoft Corporation), Ulf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Knoblich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(Microsoft Corporation),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Jiannan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Lu (Microsoft Corporation</a:t>
                      </a: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)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82153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1" kern="100" dirty="0">
                          <a:effectLst/>
                          <a:latin typeface="Times New Roman" charset="0"/>
                          <a:cs typeface="Times New Roman" charset="0"/>
                        </a:rPr>
                        <a:t>Web-Scale Responsive Visual Search at Bing.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err="1" smtClean="0">
                          <a:effectLst/>
                          <a:latin typeface="Times New Roman" charset="0"/>
                          <a:cs typeface="Times New Roman" charset="0"/>
                        </a:rPr>
                        <a:t>Houdong</a:t>
                      </a: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Hu (Microsoft), Yan Wang (Microsoft),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Linjun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Yang (Microsoft), Pavel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Komlev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(Microsoft), Li Huang (Microsoft), Xi (Stephen) Chen (Microsoft),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Jiapei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Huang (Microsoft), Ye Wu (Microsoft),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Meenaz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Merchant (Microsoft),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Arun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Sacheti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(Microsoft</a:t>
                      </a: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)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1" kern="100" dirty="0">
                          <a:effectLst/>
                          <a:latin typeface="Times New Roman" charset="0"/>
                          <a:cs typeface="Times New Roman" charset="0"/>
                        </a:rPr>
                        <a:t>BigIN4: Instant, Interactive Insight Identification for Multi-Dimensional Big Data.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err="1" smtClean="0">
                          <a:effectLst/>
                          <a:latin typeface="Times New Roman" charset="0"/>
                          <a:cs typeface="Times New Roman" charset="0"/>
                        </a:rPr>
                        <a:t>Qingwei</a:t>
                      </a: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Lin (Microsoft Research),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Weichen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Ke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(Peking University), Jian-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Guang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Lou (Microsoft Research),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Hongyu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Zhang (The University of Newcastle),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Kaixin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Sui (Microsoft Research), Yong Xu (Microsoft Research),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Ziyi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Zhou (Microsoft Research), Bo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Qiao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(Microsoft Research),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Dongmei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Zhang (Microsoft Research) </a:t>
                      </a:r>
                      <a:endParaRPr lang="en-US" sz="1200" b="0" kern="100" dirty="0" smtClean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1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RapidScorer</a:t>
                      </a:r>
                      <a:r>
                        <a:rPr lang="en-US" sz="1200" b="0" i="1" kern="100" dirty="0">
                          <a:effectLst/>
                          <a:latin typeface="Times New Roman" charset="0"/>
                          <a:cs typeface="Times New Roman" charset="0"/>
                        </a:rPr>
                        <a:t>: Fast Tree Ensemble Evaluation by Maximizing Compactness in Data Level Parallelization.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Ting 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Ye (Microsoft),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Hucheng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Zhou (Alibaba Group), Will Y. Zou (Microsoft), Bin Gao (Microsoft),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Ruofei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Zhang (Microsoft</a:t>
                      </a: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)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1" kern="100" dirty="0">
                          <a:effectLst/>
                          <a:latin typeface="Times New Roman" charset="0"/>
                          <a:cs typeface="Times New Roman" charset="0"/>
                        </a:rPr>
                        <a:t>Recurrent Binary Embedding for GPU-Enabled Exhaustive Retrieval from Billion-Scale Semantic Vectors.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Ying 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Shan (Microsoft Corporation), Jian Jiao (Microsoft Corporation),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Jie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Zhu (Microsoft Corporation), JC Mao (Microsoft Corporation</a:t>
                      </a: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)</a:t>
                      </a: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1" kern="100" dirty="0">
                          <a:effectLst/>
                          <a:latin typeface="Times New Roman" charset="0"/>
                          <a:cs typeface="Times New Roman" charset="0"/>
                        </a:rPr>
                        <a:t>Efficient Attribute Recommendation with Probabilistic Guarantee.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Chi 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Wang (Microsoft Research), Kaushik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Chakrabarti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(Microsoft Research</a:t>
                      </a: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)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82153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1" kern="100" dirty="0">
                          <a:effectLst/>
                          <a:latin typeface="Times New Roman" charset="0"/>
                          <a:cs typeface="Times New Roman" charset="0"/>
                        </a:rPr>
                        <a:t>Planet-Scale Land Cover Classification with FPGAs.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Joseph </a:t>
                      </a:r>
                      <a:r>
                        <a:rPr lang="en-US" sz="1200" b="0" kern="100" dirty="0" err="1">
                          <a:effectLst/>
                          <a:latin typeface="Times New Roman" charset="0"/>
                          <a:cs typeface="Times New Roman" charset="0"/>
                        </a:rPr>
                        <a:t>Sirosh</a:t>
                      </a:r>
                      <a:r>
                        <a:rPr lang="en-US" sz="1200" b="0" kern="100" dirty="0">
                          <a:effectLst/>
                          <a:latin typeface="Times New Roman" charset="0"/>
                          <a:cs typeface="Times New Roman" charset="0"/>
                        </a:rPr>
                        <a:t> (Microsoft</a:t>
                      </a:r>
                      <a:r>
                        <a:rPr lang="en-US" sz="1200" b="0" kern="100" dirty="0" smtClean="0">
                          <a:effectLst/>
                          <a:latin typeface="Times New Roman" charset="0"/>
                          <a:cs typeface="Times New Roman" charset="0"/>
                        </a:rPr>
                        <a:t>)</a:t>
                      </a:r>
                      <a:endParaRPr lang="en-US" sz="1100" b="0" kern="100" dirty="0"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395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3" y="1567909"/>
            <a:ext cx="3803738" cy="2293139"/>
          </a:xfrm>
          <a:prstGeom prst="rect">
            <a:avLst/>
          </a:prstGeom>
        </p:spPr>
      </p:pic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Artificial Intelligence</a:t>
            </a:r>
            <a:endParaRPr lang="zh-CN" altLang="en-US" sz="4062" b="1" dirty="0">
              <a:solidFill>
                <a:srgbClr val="2572D4"/>
              </a:solidFill>
              <a:latin typeface="方正兰亭黑简体" charset="0"/>
              <a:ea typeface="方正兰亭黑简体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11760" y="3436529"/>
            <a:ext cx="1595804" cy="329712"/>
          </a:xfrm>
          <a:prstGeom prst="rect">
            <a:avLst/>
          </a:prstGeom>
          <a:solidFill>
            <a:srgbClr val="25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7"/>
          </a:p>
        </p:txBody>
      </p:sp>
      <p:sp>
        <p:nvSpPr>
          <p:cNvPr id="33" name="内容占位符 2"/>
          <p:cNvSpPr txBox="1">
            <a:spLocks/>
          </p:cNvSpPr>
          <p:nvPr/>
        </p:nvSpPr>
        <p:spPr bwMode="auto">
          <a:xfrm>
            <a:off x="2710699" y="3464372"/>
            <a:ext cx="1063869" cy="27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>
              <a:buFontTx/>
              <a:buNone/>
            </a:pPr>
            <a:r>
              <a:rPr lang="en-US" altLang="zh-CN" sz="1292" b="1" dirty="0" err="1" smtClean="0">
                <a:solidFill>
                  <a:schemeClr val="bg1"/>
                </a:solidFill>
                <a:latin typeface="方正兰亭黑简体" charset="0"/>
                <a:ea typeface="方正兰亭黑简体" charset="0"/>
              </a:rPr>
              <a:t>AlphaGo</a:t>
            </a:r>
            <a:endParaRPr lang="en-US" altLang="zh-CN" sz="1292" b="1" dirty="0">
              <a:solidFill>
                <a:schemeClr val="bg1"/>
              </a:solidFill>
              <a:latin typeface="方正兰亭黑简体" charset="0"/>
              <a:ea typeface="方正兰亭黑简体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89" y="4460421"/>
            <a:ext cx="6949367" cy="1339080"/>
          </a:xfrm>
          <a:prstGeom prst="rect">
            <a:avLst/>
          </a:prstGeom>
        </p:spPr>
      </p:pic>
      <p:sp>
        <p:nvSpPr>
          <p:cNvPr id="16" name="矩形 25"/>
          <p:cNvSpPr/>
          <p:nvPr/>
        </p:nvSpPr>
        <p:spPr>
          <a:xfrm>
            <a:off x="3656817" y="5788647"/>
            <a:ext cx="1595803" cy="329712"/>
          </a:xfrm>
          <a:prstGeom prst="rect">
            <a:avLst/>
          </a:prstGeom>
          <a:solidFill>
            <a:srgbClr val="25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7"/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3656817" y="5816489"/>
            <a:ext cx="1595803" cy="30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1292" b="1" kern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Image recognition</a:t>
            </a:r>
            <a:endParaRPr lang="zh-CN" altLang="en-US" sz="1292" b="1" kern="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393" y="1646945"/>
            <a:ext cx="3223846" cy="2145323"/>
          </a:xfrm>
          <a:prstGeom prst="rect">
            <a:avLst/>
          </a:prstGeom>
        </p:spPr>
      </p:pic>
      <p:sp>
        <p:nvSpPr>
          <p:cNvPr id="19" name="矩形 25"/>
          <p:cNvSpPr/>
          <p:nvPr/>
        </p:nvSpPr>
        <p:spPr>
          <a:xfrm>
            <a:off x="6964333" y="3462234"/>
            <a:ext cx="1595803" cy="329712"/>
          </a:xfrm>
          <a:prstGeom prst="rect">
            <a:avLst/>
          </a:prstGeom>
          <a:solidFill>
            <a:srgbClr val="25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7"/>
          </a:p>
        </p:txBody>
      </p:sp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7263271" y="3490077"/>
            <a:ext cx="1063869" cy="27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1292" b="1" kern="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Self-driving</a:t>
            </a:r>
            <a:endParaRPr lang="en-US" altLang="zh-CN" sz="1292" b="1" kern="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21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1253"/>
            <a:ext cx="9144000" cy="42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7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4328539"/>
            <a:ext cx="8436219" cy="1797624"/>
          </a:xfrm>
        </p:spPr>
        <p:txBody>
          <a:bodyPr/>
          <a:lstStyle/>
          <a:p>
            <a:r>
              <a:rPr lang="en-US" dirty="0" smtClean="0"/>
              <a:t>Pre-train</a:t>
            </a:r>
          </a:p>
          <a:p>
            <a:r>
              <a:rPr lang="en-US" dirty="0" smtClean="0"/>
              <a:t>Fine tune</a:t>
            </a:r>
          </a:p>
          <a:p>
            <a:r>
              <a:rPr lang="en-US" dirty="0" smtClean="0"/>
              <a:t>Beat all state-of-the-arts on 11 NLP tasks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904"/>
            <a:ext cx="9144000" cy="28798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400800"/>
            <a:ext cx="401661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https://</a:t>
            </a:r>
            <a:r>
              <a:rPr lang="en-US" sz="1600" dirty="0" err="1">
                <a:solidFill>
                  <a:schemeClr val="tx1"/>
                </a:solidFill>
              </a:rPr>
              <a:t>arxiv.org</a:t>
            </a:r>
            <a:r>
              <a:rPr lang="en-US" sz="1600" dirty="0">
                <a:solidFill>
                  <a:schemeClr val="tx1"/>
                </a:solidFill>
              </a:rPr>
              <a:t>/pdf/1810.04805.pdf</a:t>
            </a:r>
          </a:p>
        </p:txBody>
      </p:sp>
    </p:spTree>
    <p:extLst>
      <p:ext uri="{BB962C8B-B14F-4D97-AF65-F5344CB8AC3E}">
        <p14:creationId xmlns:p14="http://schemas.microsoft.com/office/powerpoint/2010/main" val="183531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Video-to-Video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best video synthesis performance</a:t>
            </a:r>
            <a:endParaRPr lang="en-US" dirty="0"/>
          </a:p>
        </p:txBody>
      </p:sp>
      <p:pic>
        <p:nvPicPr>
          <p:cNvPr id="7170" name="Picture 2" descr="https://tcwang0509.github.io/vid2vid/paper_gifs/pos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2514600"/>
            <a:ext cx="9182100" cy="210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6400800"/>
            <a:ext cx="401661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sz="1600" dirty="0" err="1">
                <a:solidFill>
                  <a:schemeClr val="tx1"/>
                </a:solidFill>
              </a:rPr>
              <a:t>https</a:t>
            </a:r>
            <a:r>
              <a:rPr lang="mr-IN" sz="1600" dirty="0">
                <a:solidFill>
                  <a:schemeClr val="tx1"/>
                </a:solidFill>
              </a:rPr>
              <a:t>://</a:t>
            </a:r>
            <a:r>
              <a:rPr lang="mr-IN" sz="1600" dirty="0" err="1">
                <a:solidFill>
                  <a:schemeClr val="tx1"/>
                </a:solidFill>
              </a:rPr>
              <a:t>arxiv.org</a:t>
            </a:r>
            <a:r>
              <a:rPr lang="mr-IN" sz="1600" dirty="0">
                <a:solidFill>
                  <a:schemeClr val="tx1"/>
                </a:solidFill>
              </a:rPr>
              <a:t>/</a:t>
            </a:r>
            <a:r>
              <a:rPr lang="mr-IN" sz="1600" dirty="0" err="1">
                <a:solidFill>
                  <a:schemeClr val="tx1"/>
                </a:solidFill>
              </a:rPr>
              <a:t>abs</a:t>
            </a:r>
            <a:r>
              <a:rPr lang="mr-IN" sz="1600" dirty="0">
                <a:solidFill>
                  <a:schemeClr val="tx1"/>
                </a:solidFill>
              </a:rPr>
              <a:t>/1808.06601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48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graph_net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1066800"/>
            <a:ext cx="8436219" cy="4929188"/>
          </a:xfrm>
        </p:spPr>
        <p:txBody>
          <a:bodyPr/>
          <a:lstStyle/>
          <a:p>
            <a:r>
              <a:rPr lang="en-US" dirty="0" smtClean="0"/>
              <a:t>By DeepMind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00200"/>
            <a:ext cx="7239000" cy="49815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400800"/>
            <a:ext cx="401661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sz="1600" dirty="0" err="1">
                <a:solidFill>
                  <a:schemeClr val="tx1"/>
                </a:solidFill>
              </a:rPr>
              <a:t>https</a:t>
            </a:r>
            <a:r>
              <a:rPr lang="mr-IN" sz="1600" dirty="0">
                <a:solidFill>
                  <a:schemeClr val="tx1"/>
                </a:solidFill>
              </a:rPr>
              <a:t>://</a:t>
            </a:r>
            <a:r>
              <a:rPr lang="mr-IN" sz="1600" dirty="0" err="1">
                <a:solidFill>
                  <a:schemeClr val="tx1"/>
                </a:solidFill>
              </a:rPr>
              <a:t>arxiv.org</a:t>
            </a:r>
            <a:r>
              <a:rPr lang="mr-IN" sz="1600" dirty="0">
                <a:solidFill>
                  <a:schemeClr val="tx1"/>
                </a:solidFill>
              </a:rPr>
              <a:t>/</a:t>
            </a:r>
            <a:r>
              <a:rPr lang="mr-IN" sz="1600" dirty="0" err="1">
                <a:solidFill>
                  <a:schemeClr val="tx1"/>
                </a:solidFill>
              </a:rPr>
              <a:t>abs</a:t>
            </a:r>
            <a:r>
              <a:rPr lang="mr-IN" sz="1600" dirty="0">
                <a:solidFill>
                  <a:schemeClr val="tx1"/>
                </a:solidFill>
              </a:rPr>
              <a:t>/1806.01261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046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Our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399"/>
            <a:ext cx="8150470" cy="4449763"/>
          </a:xfrm>
        </p:spPr>
        <p:txBody>
          <a:bodyPr/>
          <a:lstStyle/>
          <a:p>
            <a:r>
              <a:rPr lang="en-US" dirty="0"/>
              <a:t>Network </a:t>
            </a:r>
            <a:r>
              <a:rPr lang="en-US" dirty="0">
                <a:solidFill>
                  <a:srgbClr val="C00000"/>
                </a:solidFill>
              </a:rPr>
              <a:t>representations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WSDM’18</a:t>
            </a:r>
          </a:p>
          <a:p>
            <a:r>
              <a:rPr lang="en-US" dirty="0"/>
              <a:t>Behavior </a:t>
            </a:r>
            <a:r>
              <a:rPr lang="en-US" dirty="0">
                <a:solidFill>
                  <a:srgbClr val="C00000"/>
                </a:solidFill>
              </a:rPr>
              <a:t>prediction</a:t>
            </a:r>
            <a:r>
              <a:rPr lang="en-US" dirty="0"/>
              <a:t> with representations</a:t>
            </a:r>
          </a:p>
          <a:p>
            <a:pPr lvl="1"/>
            <a:r>
              <a:rPr lang="en-US" dirty="0"/>
              <a:t>KDD’18</a:t>
            </a:r>
          </a:p>
          <a:p>
            <a:r>
              <a:rPr lang="en-US" dirty="0"/>
              <a:t>Learning with user </a:t>
            </a:r>
            <a:r>
              <a:rPr lang="en-US" dirty="0">
                <a:solidFill>
                  <a:srgbClr val="C00000"/>
                </a:solidFill>
              </a:rPr>
              <a:t>feedback</a:t>
            </a:r>
          </a:p>
          <a:p>
            <a:pPr lvl="1"/>
            <a:r>
              <a:rPr lang="en-US" dirty="0"/>
              <a:t>NIPS’18</a:t>
            </a:r>
          </a:p>
        </p:txBody>
      </p:sp>
    </p:spTree>
    <p:extLst>
      <p:ext uri="{BB962C8B-B14F-4D97-AF65-F5344CB8AC3E}">
        <p14:creationId xmlns:p14="http://schemas.microsoft.com/office/powerpoint/2010/main" val="143287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416" y="5199897"/>
            <a:ext cx="1332829" cy="515103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1223" y="263769"/>
            <a:ext cx="8335577" cy="814463"/>
          </a:xfrm>
        </p:spPr>
        <p:txBody>
          <a:bodyPr/>
          <a:lstStyle/>
          <a:p>
            <a:r>
              <a:rPr lang="en-US" altLang="zh-CN" dirty="0" smtClean="0">
                <a:ea typeface="黑体" pitchFamily="49" charset="-122"/>
                <a:cs typeface="Arial" pitchFamily="34" charset="0"/>
              </a:rPr>
              <a:t>Networked World</a:t>
            </a:r>
            <a:endParaRPr lang="zh-CN" altLang="en-US" dirty="0">
              <a:ea typeface="黑体" pitchFamily="49" charset="-122"/>
              <a:cs typeface="Arial" pitchFamily="34" charset="0"/>
            </a:endParaRPr>
          </a:p>
        </p:txBody>
      </p:sp>
      <p:sp>
        <p:nvSpPr>
          <p:cNvPr id="25" name="矩形 2"/>
          <p:cNvSpPr/>
          <p:nvPr/>
        </p:nvSpPr>
        <p:spPr>
          <a:xfrm>
            <a:off x="0" y="6172200"/>
            <a:ext cx="9144000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5" descr="static-graph.png"/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85" y="1505396"/>
            <a:ext cx="7666892" cy="4666804"/>
          </a:xfrm>
          <a:prstGeom prst="rect">
            <a:avLst/>
          </a:prstGeom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888" b="4673"/>
          <a:stretch/>
        </p:blipFill>
        <p:spPr bwMode="auto">
          <a:xfrm>
            <a:off x="1283678" y="1295400"/>
            <a:ext cx="1160584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657" y="2475786"/>
            <a:ext cx="1441302" cy="4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矩形 16"/>
          <p:cNvSpPr/>
          <p:nvPr/>
        </p:nvSpPr>
        <p:spPr>
          <a:xfrm>
            <a:off x="720969" y="1656472"/>
            <a:ext cx="3165231" cy="773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846" dirty="0">
                <a:solidFill>
                  <a:srgbClr val="FF0000"/>
                </a:solidFill>
              </a:rPr>
              <a:t> </a:t>
            </a:r>
            <a:r>
              <a:rPr lang="en-US" altLang="zh-CN" sz="1846" b="1" dirty="0">
                <a:solidFill>
                  <a:srgbClr val="FF0000"/>
                </a:solidFill>
              </a:rPr>
              <a:t>2</a:t>
            </a:r>
            <a:r>
              <a:rPr lang="en-US" altLang="zh-CN" sz="1846" b="1" dirty="0" smtClean="0">
                <a:solidFill>
                  <a:srgbClr val="FF0000"/>
                </a:solidFill>
              </a:rPr>
              <a:t> </a:t>
            </a:r>
            <a:r>
              <a:rPr lang="en-US" altLang="zh-CN" sz="1846" b="1" dirty="0">
                <a:solidFill>
                  <a:srgbClr val="FF0000"/>
                </a:solidFill>
              </a:rPr>
              <a:t>billion </a:t>
            </a:r>
            <a:r>
              <a:rPr lang="en-US" altLang="zh-CN" sz="1846" dirty="0" smtClean="0">
                <a:solidFill>
                  <a:schemeClr val="tx1"/>
                </a:solidFill>
              </a:rPr>
              <a:t>MAU</a:t>
            </a:r>
            <a:endParaRPr lang="en-US" altLang="zh-CN" sz="1846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1846" b="1" dirty="0">
                <a:solidFill>
                  <a:srgbClr val="0000CC"/>
                </a:solidFill>
              </a:rPr>
              <a:t> </a:t>
            </a:r>
            <a:r>
              <a:rPr lang="en-US" altLang="zh-CN" sz="1846" b="1" dirty="0" smtClean="0">
                <a:solidFill>
                  <a:srgbClr val="0000CC"/>
                </a:solidFill>
              </a:rPr>
              <a:t>26.4 billion </a:t>
            </a:r>
            <a:r>
              <a:rPr lang="en-US" altLang="zh-CN" sz="1846" dirty="0" smtClean="0">
                <a:solidFill>
                  <a:schemeClr val="tx1"/>
                </a:solidFill>
              </a:rPr>
              <a:t>minutes/day</a:t>
            </a:r>
            <a:endParaRPr lang="en-US" altLang="zh-CN" sz="1846" dirty="0">
              <a:solidFill>
                <a:schemeClr val="tx1"/>
              </a:solidFill>
            </a:endParaRPr>
          </a:p>
        </p:txBody>
      </p:sp>
      <p:sp>
        <p:nvSpPr>
          <p:cNvPr id="44" name="矩形 20"/>
          <p:cNvSpPr/>
          <p:nvPr/>
        </p:nvSpPr>
        <p:spPr>
          <a:xfrm>
            <a:off x="5878450" y="2949376"/>
            <a:ext cx="3094893" cy="773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846" dirty="0">
                <a:solidFill>
                  <a:srgbClr val="FF0000"/>
                </a:solidFill>
              </a:rPr>
              <a:t> </a:t>
            </a:r>
            <a:r>
              <a:rPr lang="en-US" altLang="zh-CN" sz="1846" b="1" dirty="0" smtClean="0">
                <a:solidFill>
                  <a:srgbClr val="FF0000"/>
                </a:solidFill>
              </a:rPr>
              <a:t>340 </a:t>
            </a:r>
            <a:r>
              <a:rPr lang="en-US" altLang="zh-CN" sz="1846" b="1" dirty="0">
                <a:solidFill>
                  <a:srgbClr val="FF0000"/>
                </a:solidFill>
              </a:rPr>
              <a:t>million </a:t>
            </a:r>
            <a:r>
              <a:rPr lang="en-US" altLang="zh-CN" sz="1846" dirty="0">
                <a:solidFill>
                  <a:schemeClr val="tx1"/>
                </a:solidFill>
              </a:rPr>
              <a:t>users  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1846" b="1" dirty="0">
                <a:solidFill>
                  <a:srgbClr val="0000CC"/>
                </a:solidFill>
              </a:rPr>
              <a:t> influencing </a:t>
            </a:r>
            <a:r>
              <a:rPr lang="en-US" altLang="zh-CN" sz="1846" dirty="0">
                <a:solidFill>
                  <a:srgbClr val="000000"/>
                </a:solidFill>
              </a:rPr>
              <a:t>our daily life</a:t>
            </a:r>
          </a:p>
        </p:txBody>
      </p:sp>
      <p:sp>
        <p:nvSpPr>
          <p:cNvPr id="48" name="矩形 17"/>
          <p:cNvSpPr/>
          <p:nvPr/>
        </p:nvSpPr>
        <p:spPr>
          <a:xfrm>
            <a:off x="422031" y="2986068"/>
            <a:ext cx="2672862" cy="710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846" dirty="0">
                <a:solidFill>
                  <a:srgbClr val="FF0000"/>
                </a:solidFill>
              </a:rPr>
              <a:t> </a:t>
            </a:r>
            <a:r>
              <a:rPr lang="en-US" altLang="zh-CN" sz="1846" b="1" dirty="0" smtClean="0">
                <a:solidFill>
                  <a:srgbClr val="FF0000"/>
                </a:solidFill>
              </a:rPr>
              <a:t>320 </a:t>
            </a:r>
            <a:r>
              <a:rPr lang="en-US" altLang="zh-CN" sz="1846" b="1" dirty="0">
                <a:solidFill>
                  <a:srgbClr val="FF0000"/>
                </a:solidFill>
              </a:rPr>
              <a:t>million </a:t>
            </a:r>
            <a:r>
              <a:rPr lang="en-US" altLang="zh-CN" sz="1846" dirty="0" smtClean="0">
                <a:solidFill>
                  <a:schemeClr val="tx1"/>
                </a:solidFill>
              </a:rPr>
              <a:t>MAU  </a:t>
            </a:r>
            <a:endParaRPr lang="en-US" altLang="zh-CN" sz="1846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1846" b="1" dirty="0">
                <a:solidFill>
                  <a:srgbClr val="0000CC"/>
                </a:solidFill>
              </a:rPr>
              <a:t> </a:t>
            </a:r>
            <a:r>
              <a:rPr lang="en-US" altLang="zh-CN" sz="1846" b="1" dirty="0" smtClean="0">
                <a:solidFill>
                  <a:srgbClr val="0000CC"/>
                </a:solidFill>
              </a:rPr>
              <a:t>Peak: 143K </a:t>
            </a:r>
            <a:r>
              <a:rPr lang="en-US" altLang="zh-CN" sz="1846" dirty="0" smtClean="0">
                <a:solidFill>
                  <a:schemeClr val="tx1"/>
                </a:solidFill>
              </a:rPr>
              <a:t>tweets/s</a:t>
            </a:r>
            <a:endParaRPr lang="en-US" altLang="zh-CN" sz="1846" dirty="0">
              <a:solidFill>
                <a:schemeClr val="tx1"/>
              </a:solidFill>
            </a:endParaRPr>
          </a:p>
        </p:txBody>
      </p:sp>
      <p:pic>
        <p:nvPicPr>
          <p:cNvPr id="50" name="图片 31" descr="alibaba_group2-feature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048" y="1182794"/>
            <a:ext cx="2110154" cy="44118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756636" y="5181600"/>
            <a:ext cx="3516923" cy="1367756"/>
            <a:chOff x="5169877" y="1143000"/>
            <a:chExt cx="3516923" cy="1367756"/>
          </a:xfrm>
        </p:grpSpPr>
        <p:pic>
          <p:nvPicPr>
            <p:cNvPr id="40" name="Picture 11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505" y="1143000"/>
              <a:ext cx="625865" cy="625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矩形 21"/>
            <p:cNvSpPr/>
            <p:nvPr/>
          </p:nvSpPr>
          <p:spPr>
            <a:xfrm>
              <a:off x="5169877" y="1754148"/>
              <a:ext cx="3516923" cy="756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1846" b="1" dirty="0" smtClean="0">
                  <a:solidFill>
                    <a:srgbClr val="FF0000"/>
                  </a:solidFill>
                </a:rPr>
                <a:t>QQ: 860 million </a:t>
              </a:r>
              <a:r>
                <a:rPr lang="en-US" altLang="zh-CN" sz="1846" dirty="0" smtClean="0">
                  <a:solidFill>
                    <a:schemeClr val="tx1"/>
                  </a:solidFill>
                </a:rPr>
                <a:t>MAU</a:t>
              </a:r>
              <a:endParaRPr lang="en-US" altLang="zh-CN" sz="1846" dirty="0">
                <a:solidFill>
                  <a:schemeClr val="tx1"/>
                </a:solidFill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zh-CN" sz="1846" b="1" dirty="0">
                  <a:solidFill>
                    <a:srgbClr val="0000CC"/>
                  </a:solidFill>
                </a:rPr>
                <a:t> </a:t>
              </a:r>
              <a:r>
                <a:rPr lang="en-US" altLang="zh-CN" sz="1846" b="1" dirty="0" smtClean="0">
                  <a:solidFill>
                    <a:srgbClr val="0000CC"/>
                  </a:solidFill>
                </a:rPr>
                <a:t>WeChat: 960 million </a:t>
              </a:r>
              <a:r>
                <a:rPr lang="en-US" altLang="zh-CN" sz="1846" dirty="0" smtClean="0">
                  <a:solidFill>
                    <a:schemeClr val="tx1"/>
                  </a:solidFill>
                </a:rPr>
                <a:t>MAU</a:t>
              </a:r>
              <a:endParaRPr lang="en-US" altLang="zh-CN" sz="1846" dirty="0">
                <a:solidFill>
                  <a:srgbClr val="000000"/>
                </a:solidFill>
              </a:endParaRPr>
            </a:p>
          </p:txBody>
        </p:sp>
        <p:pic>
          <p:nvPicPr>
            <p:cNvPr id="51" name="图片 3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3860" y="1143000"/>
              <a:ext cx="596900" cy="596900"/>
            </a:xfrm>
            <a:prstGeom prst="rect">
              <a:avLst/>
            </a:prstGeom>
          </p:spPr>
        </p:pic>
      </p:grpSp>
      <p:sp>
        <p:nvSpPr>
          <p:cNvPr id="53" name="矩形 28"/>
          <p:cNvSpPr/>
          <p:nvPr/>
        </p:nvSpPr>
        <p:spPr>
          <a:xfrm>
            <a:off x="507311" y="4305068"/>
            <a:ext cx="2883877" cy="773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846" b="1" dirty="0" smtClean="0">
                <a:solidFill>
                  <a:srgbClr val="FF0000"/>
                </a:solidFill>
              </a:rPr>
              <a:t> 700 </a:t>
            </a:r>
            <a:r>
              <a:rPr lang="en-US" altLang="zh-CN" sz="1846" b="1" dirty="0">
                <a:solidFill>
                  <a:srgbClr val="FF0000"/>
                </a:solidFill>
              </a:rPr>
              <a:t>million </a:t>
            </a:r>
            <a:r>
              <a:rPr lang="en-US" altLang="zh-CN" sz="1846" dirty="0" smtClean="0">
                <a:solidFill>
                  <a:srgbClr val="000000"/>
                </a:solidFill>
              </a:rPr>
              <a:t>MAU</a:t>
            </a:r>
            <a:endParaRPr lang="en-US" altLang="zh-CN" sz="1846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1846" b="1" dirty="0">
                <a:solidFill>
                  <a:srgbClr val="0000CC"/>
                </a:solidFill>
              </a:rPr>
              <a:t> </a:t>
            </a:r>
            <a:r>
              <a:rPr lang="en-US" altLang="zh-CN" sz="1846" b="1" dirty="0" smtClean="0">
                <a:solidFill>
                  <a:srgbClr val="0000CC"/>
                </a:solidFill>
              </a:rPr>
              <a:t>95 million</a:t>
            </a:r>
            <a:r>
              <a:rPr lang="en-US" altLang="zh-CN" sz="1846" b="1" dirty="0" smtClean="0">
                <a:solidFill>
                  <a:schemeClr val="tx1"/>
                </a:solidFill>
              </a:rPr>
              <a:t> </a:t>
            </a:r>
            <a:r>
              <a:rPr lang="en-US" altLang="zh-CN" sz="1846" dirty="0" smtClean="0">
                <a:solidFill>
                  <a:schemeClr val="tx1"/>
                </a:solidFill>
              </a:rPr>
              <a:t>pics/day</a:t>
            </a:r>
            <a:endParaRPr lang="en-US" altLang="zh-CN" sz="1846" dirty="0">
              <a:solidFill>
                <a:schemeClr val="tx1"/>
              </a:solidFill>
            </a:endParaRPr>
          </a:p>
        </p:txBody>
      </p:sp>
      <p:sp>
        <p:nvSpPr>
          <p:cNvPr id="54" name="矩形 27"/>
          <p:cNvSpPr/>
          <p:nvPr/>
        </p:nvSpPr>
        <p:spPr>
          <a:xfrm>
            <a:off x="5086358" y="1623979"/>
            <a:ext cx="3374437" cy="753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846" dirty="0">
                <a:solidFill>
                  <a:srgbClr val="FF0000"/>
                </a:solidFill>
              </a:rPr>
              <a:t> </a:t>
            </a:r>
            <a:r>
              <a:rPr lang="en-US" altLang="zh-CN" sz="1846" dirty="0" smtClean="0">
                <a:solidFill>
                  <a:srgbClr val="FF0000"/>
                </a:solidFill>
              </a:rPr>
              <a:t>&gt;</a:t>
            </a:r>
            <a:r>
              <a:rPr lang="en-US" altLang="zh-CN" sz="1846" b="1" dirty="0" smtClean="0">
                <a:solidFill>
                  <a:srgbClr val="FF0000"/>
                </a:solidFill>
              </a:rPr>
              <a:t>777 </a:t>
            </a:r>
            <a:r>
              <a:rPr lang="en-US" altLang="zh-CN" sz="1846" b="1" dirty="0">
                <a:solidFill>
                  <a:srgbClr val="FF0000"/>
                </a:solidFill>
              </a:rPr>
              <a:t>million </a:t>
            </a:r>
            <a:r>
              <a:rPr lang="en-US" altLang="zh-CN" dirty="0" smtClean="0">
                <a:solidFill>
                  <a:schemeClr val="tx1"/>
                </a:solidFill>
              </a:rPr>
              <a:t>trans.</a:t>
            </a:r>
            <a:r>
              <a:rPr lang="en-US" altLang="zh-CN" sz="1846" dirty="0" smtClean="0">
                <a:solidFill>
                  <a:schemeClr val="tx1"/>
                </a:solidFill>
              </a:rPr>
              <a:t> </a:t>
            </a:r>
            <a:r>
              <a:rPr lang="en-US" altLang="zh-CN" sz="1846" dirty="0">
                <a:solidFill>
                  <a:schemeClr val="tx1"/>
                </a:solidFill>
              </a:rPr>
              <a:t>(</a:t>
            </a:r>
            <a:r>
              <a:rPr lang="en-US" altLang="zh-CN" sz="1846" dirty="0" err="1">
                <a:solidFill>
                  <a:schemeClr val="tx1"/>
                </a:solidFill>
              </a:rPr>
              <a:t>alipay</a:t>
            </a:r>
            <a:r>
              <a:rPr lang="en-US" altLang="zh-CN" sz="1846" dirty="0">
                <a:solidFill>
                  <a:schemeClr val="tx1"/>
                </a:solidFill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1846" b="1" dirty="0">
                <a:solidFill>
                  <a:srgbClr val="0000CC"/>
                </a:solidFill>
              </a:rPr>
              <a:t> </a:t>
            </a:r>
            <a:r>
              <a:rPr lang="en-US" altLang="zh-CN" b="1" dirty="0" smtClean="0">
                <a:solidFill>
                  <a:srgbClr val="0000CC"/>
                </a:solidFill>
              </a:rPr>
              <a:t>168.2</a:t>
            </a:r>
            <a:r>
              <a:rPr lang="en-US" altLang="zh-CN" sz="1846" b="1" dirty="0" smtClean="0">
                <a:solidFill>
                  <a:srgbClr val="0000CC"/>
                </a:solidFill>
              </a:rPr>
              <a:t> </a:t>
            </a:r>
            <a:r>
              <a:rPr lang="en-US" altLang="zh-CN" sz="1846" b="1" dirty="0">
                <a:solidFill>
                  <a:srgbClr val="0000CC"/>
                </a:solidFill>
              </a:rPr>
              <a:t>billion</a:t>
            </a:r>
            <a:r>
              <a:rPr lang="en-US" altLang="zh-CN" sz="1846" dirty="0">
                <a:solidFill>
                  <a:srgbClr val="0000CC"/>
                </a:solidFill>
              </a:rPr>
              <a:t> </a:t>
            </a:r>
            <a:r>
              <a:rPr lang="en-US" altLang="zh-CN" sz="1846" dirty="0">
                <a:solidFill>
                  <a:schemeClr val="tx1"/>
                </a:solidFill>
              </a:rPr>
              <a:t>on 11/11</a:t>
            </a:r>
          </a:p>
        </p:txBody>
      </p:sp>
      <p:pic>
        <p:nvPicPr>
          <p:cNvPr id="46" name="图片 23" descr="Screen Shot 2013-11-14 at 4.01.2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0087" y="2326617"/>
            <a:ext cx="2417327" cy="3007383"/>
          </a:xfrm>
          <a:prstGeom prst="rect">
            <a:avLst/>
          </a:prstGeom>
        </p:spPr>
      </p:pic>
      <p:sp>
        <p:nvSpPr>
          <p:cNvPr id="47" name="椭圆 24"/>
          <p:cNvSpPr/>
          <p:nvPr/>
        </p:nvSpPr>
        <p:spPr>
          <a:xfrm>
            <a:off x="3275929" y="2330458"/>
            <a:ext cx="2421485" cy="2988552"/>
          </a:xfrm>
          <a:prstGeom prst="ellipse">
            <a:avLst/>
          </a:prstGeom>
          <a:noFill/>
          <a:ln w="19050" cmpd="sng">
            <a:solidFill>
              <a:srgbClr val="4F4F4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28"/>
          <p:cNvSpPr/>
          <p:nvPr/>
        </p:nvSpPr>
        <p:spPr>
          <a:xfrm>
            <a:off x="773723" y="5703277"/>
            <a:ext cx="2883877" cy="773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846" b="1" dirty="0" smtClean="0">
                <a:solidFill>
                  <a:srgbClr val="FF0000"/>
                </a:solidFill>
              </a:rPr>
              <a:t> 300 </a:t>
            </a:r>
            <a:r>
              <a:rPr lang="en-US" altLang="zh-CN" sz="1846" b="1" dirty="0">
                <a:solidFill>
                  <a:srgbClr val="FF0000"/>
                </a:solidFill>
              </a:rPr>
              <a:t>million </a:t>
            </a:r>
            <a:r>
              <a:rPr lang="en-US" altLang="zh-CN" sz="1846" dirty="0" smtClean="0">
                <a:solidFill>
                  <a:srgbClr val="000000"/>
                </a:solidFill>
              </a:rPr>
              <a:t>MAU</a:t>
            </a:r>
            <a:endParaRPr lang="en-US" altLang="zh-CN" sz="1846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1846" b="1" dirty="0">
                <a:solidFill>
                  <a:srgbClr val="0000CC"/>
                </a:solidFill>
              </a:rPr>
              <a:t> </a:t>
            </a:r>
            <a:r>
              <a:rPr lang="en-US" altLang="zh-CN" sz="1846" b="1" dirty="0" smtClean="0">
                <a:solidFill>
                  <a:srgbClr val="0000CC"/>
                </a:solidFill>
              </a:rPr>
              <a:t>30 </a:t>
            </a:r>
            <a:r>
              <a:rPr lang="en-US" altLang="zh-CN" sz="1846" b="1" dirty="0">
                <a:solidFill>
                  <a:srgbClr val="0000CC"/>
                </a:solidFill>
              </a:rPr>
              <a:t>minutes</a:t>
            </a:r>
            <a:r>
              <a:rPr lang="en-US" altLang="zh-CN" sz="1846" dirty="0">
                <a:solidFill>
                  <a:schemeClr val="tx1"/>
                </a:solidFill>
              </a:rPr>
              <a:t>/user/day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765" y="3886200"/>
            <a:ext cx="1447800" cy="374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85" y="2590800"/>
            <a:ext cx="1752600" cy="325984"/>
          </a:xfrm>
          <a:prstGeom prst="rect">
            <a:avLst/>
          </a:prstGeom>
        </p:spPr>
      </p:pic>
      <p:sp>
        <p:nvSpPr>
          <p:cNvPr id="28" name="矩形 28"/>
          <p:cNvSpPr/>
          <p:nvPr/>
        </p:nvSpPr>
        <p:spPr>
          <a:xfrm>
            <a:off x="5828323" y="4266178"/>
            <a:ext cx="2883877" cy="773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846" b="1" dirty="0" smtClean="0">
                <a:solidFill>
                  <a:srgbClr val="FF0000"/>
                </a:solidFill>
              </a:rPr>
              <a:t> ~200 </a:t>
            </a:r>
            <a:r>
              <a:rPr lang="en-US" altLang="zh-CN" sz="1846" b="1" dirty="0">
                <a:solidFill>
                  <a:srgbClr val="FF0000"/>
                </a:solidFill>
              </a:rPr>
              <a:t>million </a:t>
            </a:r>
            <a:r>
              <a:rPr lang="en-US" altLang="zh-CN" sz="1846" dirty="0" smtClean="0">
                <a:solidFill>
                  <a:srgbClr val="000000"/>
                </a:solidFill>
              </a:rPr>
              <a:t>MAU</a:t>
            </a:r>
            <a:endParaRPr lang="en-US" altLang="zh-CN" sz="1846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1846" b="1" dirty="0">
                <a:solidFill>
                  <a:srgbClr val="0000CC"/>
                </a:solidFill>
              </a:rPr>
              <a:t> </a:t>
            </a:r>
            <a:r>
              <a:rPr lang="en-US" altLang="zh-CN" sz="1846" b="1" dirty="0" smtClean="0">
                <a:solidFill>
                  <a:srgbClr val="0000CC"/>
                </a:solidFill>
              </a:rPr>
              <a:t>70 minutes</a:t>
            </a:r>
            <a:r>
              <a:rPr lang="en-US" altLang="zh-CN" sz="1846" dirty="0" smtClean="0">
                <a:solidFill>
                  <a:schemeClr val="tx1"/>
                </a:solidFill>
              </a:rPr>
              <a:t>/user/day</a:t>
            </a:r>
            <a:endParaRPr lang="en-US" altLang="zh-CN" sz="1846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5959" y="3810000"/>
            <a:ext cx="1348885" cy="4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3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and Information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1196975"/>
            <a:ext cx="8561509" cy="4929188"/>
          </a:xfrm>
        </p:spPr>
        <p:txBody>
          <a:bodyPr/>
          <a:lstStyle/>
          <a:p>
            <a:r>
              <a:rPr lang="en-US" altLang="zh-CN" sz="2800" dirty="0"/>
              <a:t>An </a:t>
            </a:r>
            <a:r>
              <a:rPr lang="en-US" altLang="zh-CN" sz="2800" dirty="0" smtClean="0">
                <a:solidFill>
                  <a:srgbClr val="FF0000"/>
                </a:solidFill>
              </a:rPr>
              <a:t>information (or social) </a:t>
            </a:r>
            <a:r>
              <a:rPr lang="en-US" altLang="zh-CN" sz="2800" dirty="0">
                <a:solidFill>
                  <a:srgbClr val="FF0000"/>
                </a:solidFill>
              </a:rPr>
              <a:t>graph </a:t>
            </a:r>
            <a:r>
              <a:rPr lang="en-US" altLang="zh-CN" sz="2800" dirty="0"/>
              <a:t>is made up of a set of </a:t>
            </a:r>
            <a:r>
              <a:rPr lang="en-US" altLang="zh-CN" sz="2800" b="1" dirty="0"/>
              <a:t>individuals/entities</a:t>
            </a:r>
            <a:r>
              <a:rPr lang="zh-CN" altLang="en-US" sz="2800" dirty="0"/>
              <a:t> </a:t>
            </a:r>
            <a:r>
              <a:rPr lang="en-US" altLang="zh-CN" sz="2800" dirty="0"/>
              <a:t>(“nodes”) </a:t>
            </a:r>
            <a:r>
              <a:rPr lang="en-US" altLang="zh-CN" sz="2800" dirty="0">
                <a:solidFill>
                  <a:srgbClr val="0000CC"/>
                </a:solidFill>
              </a:rPr>
              <a:t>tied by </a:t>
            </a:r>
            <a:r>
              <a:rPr lang="en-US" altLang="zh-CN" sz="2800" b="1" dirty="0" smtClean="0">
                <a:solidFill>
                  <a:srgbClr val="0000CC"/>
                </a:solidFill>
              </a:rPr>
              <a:t>interdependency </a:t>
            </a:r>
            <a:r>
              <a:rPr lang="en-US" altLang="zh-CN" sz="2800" dirty="0">
                <a:solidFill>
                  <a:srgbClr val="0000CC"/>
                </a:solidFill>
              </a:rPr>
              <a:t>(“edges”), such as friendship.</a:t>
            </a:r>
          </a:p>
        </p:txBody>
      </p:sp>
      <p:pic>
        <p:nvPicPr>
          <p:cNvPr id="4" name="Picture 2" descr="D:\ACRush\Course\预答辩\social-network_exampl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1" y="2823086"/>
            <a:ext cx="3579056" cy="2142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[1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] David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Lazer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Alex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Pentland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Lada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Adamic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Sinan Aral,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Alber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-Laszlo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Barabasi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et al. Computational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Social Science. </a:t>
            </a:r>
            <a:r>
              <a:rPr lang="en-US" sz="1200" i="1" dirty="0" smtClean="0">
                <a:latin typeface="Times New Roman" charset="0"/>
                <a:ea typeface="Times New Roman" charset="0"/>
                <a:cs typeface="Times New Roman" charset="0"/>
              </a:rPr>
              <a:t>Science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2009. </a:t>
            </a:r>
            <a:endParaRPr lang="zh-CN" alt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560" y="5181600"/>
            <a:ext cx="8686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“A </a:t>
            </a:r>
            <a:r>
              <a:rPr lang="en-US" sz="2200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field is emerging that leverages the capacity to collect and analyze </a:t>
            </a:r>
            <a:r>
              <a:rPr lang="en-US" sz="2200" b="1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data at a scale </a:t>
            </a:r>
            <a:r>
              <a:rPr lang="en-US" sz="2200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that may reveal patterns of individual and group behaviors</a:t>
            </a:r>
            <a:r>
              <a:rPr lang="en-US" sz="2200" dirty="0" smtClean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.” </a:t>
            </a:r>
            <a:r>
              <a:rPr lang="en-US" sz="2200" baseline="30000" dirty="0" smtClean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[1]</a:t>
            </a:r>
            <a:endParaRPr lang="en-US" sz="2200" baseline="30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2989" b="18344"/>
          <a:stretch/>
        </p:blipFill>
        <p:spPr>
          <a:xfrm>
            <a:off x="4572000" y="2902580"/>
            <a:ext cx="3929876" cy="21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96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2"/>
          <p:cNvSpPr/>
          <p:nvPr/>
        </p:nvSpPr>
        <p:spPr>
          <a:xfrm>
            <a:off x="0" y="6435969"/>
            <a:ext cx="9144000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Roadmap—Social Network Mining</a:t>
            </a:r>
            <a:endParaRPr kumimoji="1" lang="zh-CN" altLang="en-US" dirty="0"/>
          </a:p>
        </p:txBody>
      </p:sp>
      <p:pic>
        <p:nvPicPr>
          <p:cNvPr id="4" name="图片 5" descr="Misc-Buddy-Blue-icon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1998" y="2699502"/>
            <a:ext cx="458637" cy="496857"/>
          </a:xfrm>
          <a:prstGeom prst="rect">
            <a:avLst/>
          </a:prstGeom>
        </p:spPr>
      </p:pic>
      <p:sp>
        <p:nvSpPr>
          <p:cNvPr id="5" name="右箭头 16"/>
          <p:cNvSpPr/>
          <p:nvPr/>
        </p:nvSpPr>
        <p:spPr>
          <a:xfrm>
            <a:off x="3275856" y="2726055"/>
            <a:ext cx="664689" cy="332526"/>
          </a:xfrm>
          <a:prstGeom prst="rightArrow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16"/>
          <p:cNvSpPr/>
          <p:nvPr/>
        </p:nvSpPr>
        <p:spPr>
          <a:xfrm>
            <a:off x="5735206" y="2726055"/>
            <a:ext cx="664689" cy="332526"/>
          </a:xfrm>
          <a:prstGeom prst="rightArrow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366661" y="1866981"/>
            <a:ext cx="1980938" cy="1667262"/>
            <a:chOff x="6825208" y="1796818"/>
            <a:chExt cx="2556284" cy="2250251"/>
          </a:xfrm>
        </p:grpSpPr>
        <p:pic>
          <p:nvPicPr>
            <p:cNvPr id="14" name="图片 13" descr="Misc-Buddy-Blue-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9304" y="2564904"/>
              <a:ext cx="654632" cy="709185"/>
            </a:xfrm>
            <a:prstGeom prst="rect">
              <a:avLst/>
            </a:prstGeom>
          </p:spPr>
        </p:pic>
        <p:pic>
          <p:nvPicPr>
            <p:cNvPr id="15" name="图片 14" descr="Misc-Buddy-Blue-icon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7236" y="1796818"/>
              <a:ext cx="504056" cy="546061"/>
            </a:xfrm>
            <a:prstGeom prst="rect">
              <a:avLst/>
            </a:prstGeom>
          </p:spPr>
        </p:pic>
        <p:pic>
          <p:nvPicPr>
            <p:cNvPr id="16" name="图片 15" descr="Misc-Buddy-Blue-icon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7436" y="2054847"/>
              <a:ext cx="504056" cy="546061"/>
            </a:xfrm>
            <a:prstGeom prst="rect">
              <a:avLst/>
            </a:prstGeom>
          </p:spPr>
        </p:pic>
        <p:pic>
          <p:nvPicPr>
            <p:cNvPr id="17" name="图片 16" descr="Misc-Buddy-Blue-icon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1432" y="3062959"/>
              <a:ext cx="504056" cy="546061"/>
            </a:xfrm>
            <a:prstGeom prst="rect">
              <a:avLst/>
            </a:prstGeom>
          </p:spPr>
        </p:pic>
        <p:pic>
          <p:nvPicPr>
            <p:cNvPr id="18" name="图片 17" descr="Misc-Buddy-Blue-icon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1312" y="3501008"/>
              <a:ext cx="504056" cy="546061"/>
            </a:xfrm>
            <a:prstGeom prst="rect">
              <a:avLst/>
            </a:prstGeom>
          </p:spPr>
        </p:pic>
        <p:pic>
          <p:nvPicPr>
            <p:cNvPr id="19" name="图片 18" descr="Misc-Buddy-Blue-icon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5208" y="3320988"/>
              <a:ext cx="504056" cy="546061"/>
            </a:xfrm>
            <a:prstGeom prst="rect">
              <a:avLst/>
            </a:prstGeom>
          </p:spPr>
        </p:pic>
        <p:cxnSp>
          <p:nvCxnSpPr>
            <p:cNvPr id="20" name="直接连接符 7"/>
            <p:cNvCxnSpPr/>
            <p:nvPr/>
          </p:nvCxnSpPr>
          <p:spPr>
            <a:xfrm>
              <a:off x="7473280" y="2342879"/>
              <a:ext cx="324036" cy="50405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3" name="直接连接符 7"/>
            <p:cNvCxnSpPr/>
            <p:nvPr/>
          </p:nvCxnSpPr>
          <p:spPr>
            <a:xfrm flipV="1">
              <a:off x="8301372" y="2594908"/>
              <a:ext cx="468052" cy="22202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7" name="直接连接符 7"/>
            <p:cNvCxnSpPr>
              <a:endCxn id="16" idx="1"/>
            </p:cNvCxnSpPr>
            <p:nvPr/>
          </p:nvCxnSpPr>
          <p:spPr>
            <a:xfrm>
              <a:off x="7653300" y="2162859"/>
              <a:ext cx="1224136" cy="165019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31" name="直接连接符 7"/>
            <p:cNvCxnSpPr>
              <a:endCxn id="17" idx="1"/>
            </p:cNvCxnSpPr>
            <p:nvPr/>
          </p:nvCxnSpPr>
          <p:spPr>
            <a:xfrm>
              <a:off x="8301372" y="3206975"/>
              <a:ext cx="540060" cy="129015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34" name="直接连接符 7"/>
            <p:cNvCxnSpPr>
              <a:stCxn id="18" idx="3"/>
            </p:cNvCxnSpPr>
            <p:nvPr/>
          </p:nvCxnSpPr>
          <p:spPr>
            <a:xfrm flipV="1">
              <a:off x="8265368" y="3501008"/>
              <a:ext cx="540060" cy="27303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37" name="直接连接符 7"/>
            <p:cNvCxnSpPr>
              <a:stCxn id="18" idx="0"/>
              <a:endCxn id="14" idx="2"/>
            </p:cNvCxnSpPr>
            <p:nvPr/>
          </p:nvCxnSpPr>
          <p:spPr>
            <a:xfrm flipV="1">
              <a:off x="8013340" y="3274089"/>
              <a:ext cx="3280" cy="226919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39" name="直接连接符 7"/>
            <p:cNvCxnSpPr/>
            <p:nvPr/>
          </p:nvCxnSpPr>
          <p:spPr>
            <a:xfrm flipV="1">
              <a:off x="7257256" y="3248980"/>
              <a:ext cx="468052" cy="25202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  <p:sp>
        <p:nvSpPr>
          <p:cNvPr id="44" name="矩形 43"/>
          <p:cNvSpPr/>
          <p:nvPr/>
        </p:nvSpPr>
        <p:spPr>
          <a:xfrm>
            <a:off x="1772468" y="1401698"/>
            <a:ext cx="1577696" cy="3323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15" dirty="0">
                <a:solidFill>
                  <a:srgbClr val="C00000"/>
                </a:solidFill>
              </a:rPr>
              <a:t>User</a:t>
            </a:r>
            <a:endParaRPr kumimoji="1" lang="zh-CN" altLang="en-US" sz="2215" dirty="0">
              <a:solidFill>
                <a:srgbClr val="C0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040249" y="1401698"/>
            <a:ext cx="1577696" cy="3323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15" dirty="0">
                <a:solidFill>
                  <a:srgbClr val="C00000"/>
                </a:solidFill>
              </a:rPr>
              <a:t>Tie</a:t>
            </a:r>
            <a:endParaRPr kumimoji="1" lang="zh-CN" altLang="en-US" sz="2215" dirty="0">
              <a:solidFill>
                <a:srgbClr val="C0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233723" y="1401698"/>
            <a:ext cx="2259943" cy="3323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15" dirty="0" smtClean="0">
                <a:solidFill>
                  <a:srgbClr val="C00000"/>
                </a:solidFill>
              </a:rPr>
              <a:t>Structure</a:t>
            </a:r>
            <a:endParaRPr kumimoji="1" lang="zh-CN" altLang="en-US" sz="2215" dirty="0">
              <a:solidFill>
                <a:srgbClr val="C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106342" y="2498435"/>
            <a:ext cx="1529538" cy="761505"/>
            <a:chOff x="3287643" y="2558903"/>
            <a:chExt cx="2061401" cy="1044116"/>
          </a:xfrm>
        </p:grpSpPr>
        <p:pic>
          <p:nvPicPr>
            <p:cNvPr id="6" name="图片 5" descr="Misc-Buddy-Blue-icon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7643" y="2666915"/>
              <a:ext cx="654632" cy="709185"/>
            </a:xfrm>
            <a:prstGeom prst="rect">
              <a:avLst/>
            </a:prstGeom>
          </p:spPr>
        </p:pic>
        <p:pic>
          <p:nvPicPr>
            <p:cNvPr id="7" name="图片 6" descr="Misc-Buddy-Blue-icon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4412" y="2666915"/>
              <a:ext cx="654632" cy="709185"/>
            </a:xfrm>
            <a:prstGeom prst="rect">
              <a:avLst/>
            </a:prstGeom>
          </p:spPr>
        </p:pic>
        <p:cxnSp>
          <p:nvCxnSpPr>
            <p:cNvPr id="9" name="直接连接符 35"/>
            <p:cNvCxnSpPr/>
            <p:nvPr/>
          </p:nvCxnSpPr>
          <p:spPr>
            <a:xfrm flipH="1">
              <a:off x="3938328" y="3098963"/>
              <a:ext cx="844062" cy="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3650296" y="2558903"/>
              <a:ext cx="133214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77" dirty="0">
                  <a:solidFill>
                    <a:schemeClr val="tx1"/>
                  </a:solidFill>
                </a:rPr>
                <a:t>tie</a:t>
              </a:r>
              <a:endParaRPr kumimoji="1" lang="zh-CN" altLang="en-US" sz="1477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曲线连接符 7"/>
            <p:cNvCxnSpPr>
              <a:stCxn id="6" idx="2"/>
              <a:endCxn id="7" idx="2"/>
            </p:cNvCxnSpPr>
            <p:nvPr/>
          </p:nvCxnSpPr>
          <p:spPr>
            <a:xfrm rot="16200000" flipH="1">
              <a:off x="4318343" y="2672715"/>
              <a:ext cx="12700" cy="1406769"/>
            </a:xfrm>
            <a:prstGeom prst="curvedConnector3">
              <a:avLst>
                <a:gd name="adj1" fmla="val 2493110"/>
              </a:avLst>
            </a:prstGeom>
            <a:ln w="38100" cmpd="sng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3650296" y="3242979"/>
              <a:ext cx="133214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77" dirty="0">
                  <a:solidFill>
                    <a:srgbClr val="0000FF"/>
                  </a:solidFill>
                </a:rPr>
                <a:t>Influence</a:t>
              </a:r>
              <a:endParaRPr kumimoji="1" lang="zh-CN" altLang="en-US" sz="1477" dirty="0">
                <a:solidFill>
                  <a:srgbClr val="0000FF"/>
                </a:solidFill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713837" y="3667520"/>
            <a:ext cx="1694958" cy="8820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662" dirty="0">
                <a:solidFill>
                  <a:schemeClr val="tx1"/>
                </a:solidFill>
              </a:rPr>
              <a:t>- </a:t>
            </a:r>
            <a:r>
              <a:rPr kumimoji="1" lang="en-US" altLang="zh-CN" sz="1662" dirty="0" smtClean="0">
                <a:solidFill>
                  <a:schemeClr val="tx1"/>
                </a:solidFill>
              </a:rPr>
              <a:t>Behavior Pred.</a:t>
            </a:r>
            <a:endParaRPr kumimoji="1" lang="en-US" altLang="zh-CN" sz="1662" dirty="0">
              <a:solidFill>
                <a:schemeClr val="tx1"/>
              </a:solidFill>
            </a:endParaRPr>
          </a:p>
          <a:p>
            <a:r>
              <a:rPr kumimoji="1" lang="en-US" altLang="zh-CN" sz="1662" dirty="0">
                <a:solidFill>
                  <a:schemeClr val="tx1"/>
                </a:solidFill>
              </a:rPr>
              <a:t>- Demographics</a:t>
            </a:r>
          </a:p>
          <a:p>
            <a:r>
              <a:rPr kumimoji="1" lang="en-US" altLang="zh-CN" sz="1662" dirty="0">
                <a:solidFill>
                  <a:schemeClr val="tx1"/>
                </a:solidFill>
              </a:rPr>
              <a:t>- Social Role</a:t>
            </a:r>
          </a:p>
        </p:txBody>
      </p:sp>
      <p:cxnSp>
        <p:nvCxnSpPr>
          <p:cNvPr id="47" name="Straight Connector 13"/>
          <p:cNvCxnSpPr/>
          <p:nvPr/>
        </p:nvCxnSpPr>
        <p:spPr>
          <a:xfrm>
            <a:off x="617099" y="4791613"/>
            <a:ext cx="8075974" cy="0"/>
          </a:xfrm>
          <a:prstGeom prst="line">
            <a:avLst/>
          </a:prstGeom>
          <a:ln w="28575" cmpd="sng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3940545" y="3667346"/>
            <a:ext cx="1861130" cy="8822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662" dirty="0">
                <a:solidFill>
                  <a:schemeClr val="tx1"/>
                </a:solidFill>
              </a:rPr>
              <a:t>- </a:t>
            </a:r>
            <a:r>
              <a:rPr kumimoji="1" lang="en-US" altLang="zh-CN" sz="1662" dirty="0" smtClean="0">
                <a:solidFill>
                  <a:schemeClr val="tx1"/>
                </a:solidFill>
              </a:rPr>
              <a:t>Link Prediction</a:t>
            </a:r>
            <a:endParaRPr kumimoji="1" lang="en-US" altLang="zh-CN" sz="1662" dirty="0">
              <a:solidFill>
                <a:schemeClr val="tx1"/>
              </a:solidFill>
            </a:endParaRPr>
          </a:p>
          <a:p>
            <a:r>
              <a:rPr kumimoji="1" lang="en-US" altLang="zh-CN" sz="1662" dirty="0">
                <a:solidFill>
                  <a:schemeClr val="tx1"/>
                </a:solidFill>
              </a:rPr>
              <a:t>- </a:t>
            </a:r>
            <a:r>
              <a:rPr kumimoji="1" lang="en-US" altLang="zh-CN" sz="1662" dirty="0" err="1">
                <a:solidFill>
                  <a:schemeClr val="tx1"/>
                </a:solidFill>
              </a:rPr>
              <a:t>Homophily</a:t>
            </a:r>
            <a:endParaRPr kumimoji="1" lang="en-US" altLang="zh-CN" sz="1662" dirty="0">
              <a:solidFill>
                <a:schemeClr val="tx1"/>
              </a:solidFill>
            </a:endParaRPr>
          </a:p>
          <a:p>
            <a:r>
              <a:rPr kumimoji="1" lang="en-US" altLang="zh-CN" sz="1662" dirty="0">
                <a:solidFill>
                  <a:schemeClr val="tx1"/>
                </a:solidFill>
              </a:rPr>
              <a:t>- Social Influence</a:t>
            </a:r>
          </a:p>
        </p:txBody>
      </p:sp>
      <p:sp>
        <p:nvSpPr>
          <p:cNvPr id="38" name="矩形 37"/>
          <p:cNvSpPr/>
          <p:nvPr/>
        </p:nvSpPr>
        <p:spPr>
          <a:xfrm>
            <a:off x="6376713" y="3661642"/>
            <a:ext cx="1960833" cy="8879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662" dirty="0">
                <a:solidFill>
                  <a:schemeClr val="tx1"/>
                </a:solidFill>
              </a:rPr>
              <a:t>- Community</a:t>
            </a:r>
          </a:p>
          <a:p>
            <a:r>
              <a:rPr kumimoji="1" lang="en-US" altLang="zh-CN" sz="1662" dirty="0" smtClean="0">
                <a:solidFill>
                  <a:schemeClr val="tx1"/>
                </a:solidFill>
              </a:rPr>
              <a:t>- </a:t>
            </a:r>
            <a:r>
              <a:rPr kumimoji="1" lang="en-US" altLang="zh-CN" sz="1662" dirty="0">
                <a:solidFill>
                  <a:schemeClr val="tx1"/>
                </a:solidFill>
              </a:rPr>
              <a:t>Triad Formation</a:t>
            </a:r>
          </a:p>
          <a:p>
            <a:r>
              <a:rPr kumimoji="1" lang="en-US" altLang="zh-CN" sz="1662" dirty="0" smtClean="0">
                <a:solidFill>
                  <a:srgbClr val="000000"/>
                </a:solidFill>
              </a:rPr>
              <a:t>- </a:t>
            </a:r>
            <a:r>
              <a:rPr kumimoji="1" lang="en-US" altLang="zh-CN" sz="1662" dirty="0">
                <a:solidFill>
                  <a:srgbClr val="000000"/>
                </a:solidFill>
              </a:rPr>
              <a:t>Group Behavior</a:t>
            </a:r>
          </a:p>
        </p:txBody>
      </p:sp>
      <p:sp>
        <p:nvSpPr>
          <p:cNvPr id="40" name="Oval 39"/>
          <p:cNvSpPr/>
          <p:nvPr/>
        </p:nvSpPr>
        <p:spPr>
          <a:xfrm>
            <a:off x="3009981" y="5737658"/>
            <a:ext cx="3265445" cy="782148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400" smtClean="0">
                <a:solidFill>
                  <a:srgbClr val="000090"/>
                </a:solidFill>
              </a:rPr>
              <a:t>BIG Networks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940422" y="4991020"/>
            <a:ext cx="2392881" cy="541506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rgbClr val="800000"/>
                </a:solidFill>
              </a:rPr>
              <a:t>Social Theories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904344" y="4991020"/>
            <a:ext cx="2492585" cy="541506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>
                <a:solidFill>
                  <a:srgbClr val="800000"/>
                </a:solidFill>
              </a:rPr>
              <a:t>Graph Theories</a:t>
            </a:r>
            <a:endParaRPr lang="en-US" sz="1846" dirty="0">
              <a:solidFill>
                <a:srgbClr val="800000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 rot="16200000">
            <a:off x="4479441" y="4269880"/>
            <a:ext cx="281354" cy="112541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rot="16200000">
            <a:off x="4479441" y="5034273"/>
            <a:ext cx="281354" cy="112541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13"/>
          <p:cNvCxnSpPr/>
          <p:nvPr/>
        </p:nvCxnSpPr>
        <p:spPr>
          <a:xfrm flipH="1" flipV="1">
            <a:off x="1433606" y="1169377"/>
            <a:ext cx="7740" cy="3962320"/>
          </a:xfrm>
          <a:prstGeom prst="line">
            <a:avLst/>
          </a:prstGeom>
          <a:ln w="28575" cmpd="sng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43"/>
          <p:cNvSpPr/>
          <p:nvPr/>
        </p:nvSpPr>
        <p:spPr>
          <a:xfrm>
            <a:off x="218287" y="3993986"/>
            <a:ext cx="1215319" cy="4057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31" dirty="0" err="1">
                <a:solidFill>
                  <a:srgbClr val="C00000"/>
                </a:solidFill>
              </a:rPr>
              <a:t>Big&amp;Big</a:t>
            </a:r>
            <a:endParaRPr kumimoji="1" lang="zh-CN" altLang="en-US" sz="2031" dirty="0">
              <a:solidFill>
                <a:srgbClr val="C00000"/>
              </a:solidFill>
            </a:endParaRPr>
          </a:p>
        </p:txBody>
      </p:sp>
      <p:sp>
        <p:nvSpPr>
          <p:cNvPr id="60" name="矩形 43"/>
          <p:cNvSpPr/>
          <p:nvPr/>
        </p:nvSpPr>
        <p:spPr>
          <a:xfrm>
            <a:off x="218286" y="2764311"/>
            <a:ext cx="1215319" cy="4057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31" dirty="0">
                <a:solidFill>
                  <a:srgbClr val="C00000"/>
                </a:solidFill>
              </a:rPr>
              <a:t>Dynamic</a:t>
            </a:r>
            <a:endParaRPr kumimoji="1" lang="zh-CN" altLang="en-US" sz="2031" dirty="0">
              <a:solidFill>
                <a:srgbClr val="C00000"/>
              </a:solidFill>
            </a:endParaRPr>
          </a:p>
        </p:txBody>
      </p:sp>
      <p:sp>
        <p:nvSpPr>
          <p:cNvPr id="61" name="矩形 43"/>
          <p:cNvSpPr/>
          <p:nvPr/>
        </p:nvSpPr>
        <p:spPr>
          <a:xfrm>
            <a:off x="218286" y="1601105"/>
            <a:ext cx="1215319" cy="4057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31" dirty="0">
                <a:solidFill>
                  <a:srgbClr val="C00000"/>
                </a:solidFill>
              </a:rPr>
              <a:t>Heterogeneous</a:t>
            </a:r>
            <a:endParaRPr kumimoji="1" lang="zh-CN" altLang="en-US" sz="2031" dirty="0">
              <a:solidFill>
                <a:srgbClr val="C00000"/>
              </a:solidFill>
            </a:endParaRPr>
          </a:p>
        </p:txBody>
      </p:sp>
      <p:sp>
        <p:nvSpPr>
          <p:cNvPr id="62" name="矩形 43"/>
          <p:cNvSpPr/>
          <p:nvPr/>
        </p:nvSpPr>
        <p:spPr>
          <a:xfrm>
            <a:off x="868621" y="843681"/>
            <a:ext cx="629770" cy="3323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62">
                <a:solidFill>
                  <a:schemeClr val="bg1">
                    <a:lumMod val="50000"/>
                  </a:schemeClr>
                </a:solidFill>
              </a:rPr>
              <a:t>data</a:t>
            </a:r>
            <a:endParaRPr kumimoji="1" lang="zh-CN" altLang="en-US" sz="1662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矩形 43"/>
          <p:cNvSpPr/>
          <p:nvPr/>
        </p:nvSpPr>
        <p:spPr>
          <a:xfrm>
            <a:off x="8161323" y="4791613"/>
            <a:ext cx="732098" cy="3400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62">
                <a:solidFill>
                  <a:schemeClr val="bg1">
                    <a:lumMod val="50000"/>
                  </a:schemeClr>
                </a:solidFill>
              </a:rPr>
              <a:t>social</a:t>
            </a:r>
            <a:endParaRPr kumimoji="1" lang="zh-CN" altLang="en-US" sz="1662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162888" y="2055070"/>
            <a:ext cx="914400" cy="2813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rgbClr val="0000CC"/>
                </a:solidFill>
              </a:rPr>
              <a:t>Micro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547353" y="2055070"/>
            <a:ext cx="914400" cy="2813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CC"/>
                </a:solidFill>
              </a:rPr>
              <a:t>Macro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23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for Networks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1000" y="2805651"/>
            <a:ext cx="1980938" cy="1667262"/>
            <a:chOff x="6825208" y="1796818"/>
            <a:chExt cx="2556284" cy="2250251"/>
          </a:xfrm>
        </p:grpSpPr>
        <p:pic>
          <p:nvPicPr>
            <p:cNvPr id="5" name="图片 13" descr="Misc-Buddy-Blue-icon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9304" y="2564904"/>
              <a:ext cx="654632" cy="709185"/>
            </a:xfrm>
            <a:prstGeom prst="rect">
              <a:avLst/>
            </a:prstGeom>
          </p:spPr>
        </p:pic>
        <p:pic>
          <p:nvPicPr>
            <p:cNvPr id="6" name="图片 14" descr="Misc-Buddy-Blue-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7236" y="1796818"/>
              <a:ext cx="504056" cy="546061"/>
            </a:xfrm>
            <a:prstGeom prst="rect">
              <a:avLst/>
            </a:prstGeom>
          </p:spPr>
        </p:pic>
        <p:pic>
          <p:nvPicPr>
            <p:cNvPr id="7" name="图片 15" descr="Misc-Buddy-Blue-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7436" y="2054847"/>
              <a:ext cx="504056" cy="546061"/>
            </a:xfrm>
            <a:prstGeom prst="rect">
              <a:avLst/>
            </a:prstGeom>
          </p:spPr>
        </p:pic>
        <p:pic>
          <p:nvPicPr>
            <p:cNvPr id="8" name="图片 16" descr="Misc-Buddy-Blue-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1432" y="3062959"/>
              <a:ext cx="504056" cy="546061"/>
            </a:xfrm>
            <a:prstGeom prst="rect">
              <a:avLst/>
            </a:prstGeom>
          </p:spPr>
        </p:pic>
        <p:pic>
          <p:nvPicPr>
            <p:cNvPr id="9" name="图片 17" descr="Misc-Buddy-Blue-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1312" y="3501008"/>
              <a:ext cx="504056" cy="546061"/>
            </a:xfrm>
            <a:prstGeom prst="rect">
              <a:avLst/>
            </a:prstGeom>
          </p:spPr>
        </p:pic>
        <p:pic>
          <p:nvPicPr>
            <p:cNvPr id="10" name="图片 18" descr="Misc-Buddy-Blue-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5208" y="3320988"/>
              <a:ext cx="504056" cy="546061"/>
            </a:xfrm>
            <a:prstGeom prst="rect">
              <a:avLst/>
            </a:prstGeom>
          </p:spPr>
        </p:pic>
        <p:cxnSp>
          <p:nvCxnSpPr>
            <p:cNvPr id="11" name="直接连接符 7"/>
            <p:cNvCxnSpPr/>
            <p:nvPr/>
          </p:nvCxnSpPr>
          <p:spPr>
            <a:xfrm>
              <a:off x="7473280" y="2342879"/>
              <a:ext cx="324036" cy="50405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2" name="直接连接符 7"/>
            <p:cNvCxnSpPr/>
            <p:nvPr/>
          </p:nvCxnSpPr>
          <p:spPr>
            <a:xfrm flipV="1">
              <a:off x="8301372" y="2594908"/>
              <a:ext cx="468052" cy="22202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3" name="直接连接符 7"/>
            <p:cNvCxnSpPr/>
            <p:nvPr/>
          </p:nvCxnSpPr>
          <p:spPr>
            <a:xfrm>
              <a:off x="7653300" y="2162859"/>
              <a:ext cx="1224136" cy="165019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4" name="直接连接符 7"/>
            <p:cNvCxnSpPr/>
            <p:nvPr/>
          </p:nvCxnSpPr>
          <p:spPr>
            <a:xfrm>
              <a:off x="8301372" y="3206975"/>
              <a:ext cx="540060" cy="129015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5" name="直接连接符 7"/>
            <p:cNvCxnSpPr/>
            <p:nvPr/>
          </p:nvCxnSpPr>
          <p:spPr>
            <a:xfrm flipV="1">
              <a:off x="8265368" y="3501008"/>
              <a:ext cx="540060" cy="27303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6" name="直接连接符 7"/>
            <p:cNvCxnSpPr>
              <a:endCxn id="16" idx="2"/>
            </p:cNvCxnSpPr>
            <p:nvPr/>
          </p:nvCxnSpPr>
          <p:spPr>
            <a:xfrm flipV="1">
              <a:off x="8013340" y="3274089"/>
              <a:ext cx="3280" cy="226919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7" name="直接连接符 7"/>
            <p:cNvCxnSpPr/>
            <p:nvPr/>
          </p:nvCxnSpPr>
          <p:spPr>
            <a:xfrm flipV="1">
              <a:off x="7257256" y="3248980"/>
              <a:ext cx="468052" cy="25202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  <p:cxnSp>
        <p:nvCxnSpPr>
          <p:cNvPr id="19" name="Straight Arrow Connector 18"/>
          <p:cNvCxnSpPr>
            <a:stCxn id="7" idx="0"/>
            <a:endCxn id="20" idx="2"/>
          </p:cNvCxnSpPr>
          <p:nvPr/>
        </p:nvCxnSpPr>
        <p:spPr>
          <a:xfrm flipH="1" flipV="1">
            <a:off x="2153112" y="2553639"/>
            <a:ext cx="13523" cy="44319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51"/>
          <p:cNvSpPr/>
          <p:nvPr/>
        </p:nvSpPr>
        <p:spPr>
          <a:xfrm>
            <a:off x="1524922" y="2012530"/>
            <a:ext cx="1256380" cy="541109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400" dirty="0" smtClean="0">
                <a:solidFill>
                  <a:srgbClr val="FF0000"/>
                </a:solidFill>
              </a:rPr>
              <a:t>Node classification</a:t>
            </a:r>
            <a:endParaRPr kumimoji="1" lang="en-US" altLang="zh-CN" sz="1400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endCxn id="24" idx="0"/>
          </p:cNvCxnSpPr>
          <p:nvPr/>
        </p:nvCxnSpPr>
        <p:spPr>
          <a:xfrm>
            <a:off x="1772643" y="4148353"/>
            <a:ext cx="497186" cy="83054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51"/>
          <p:cNvSpPr/>
          <p:nvPr/>
        </p:nvSpPr>
        <p:spPr>
          <a:xfrm>
            <a:off x="1600200" y="4978895"/>
            <a:ext cx="1339258" cy="327421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400" smtClean="0">
                <a:solidFill>
                  <a:srgbClr val="FF0000"/>
                </a:solidFill>
              </a:rPr>
              <a:t>Link prediction</a:t>
            </a:r>
            <a:endParaRPr kumimoji="1"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838200" y="3415251"/>
            <a:ext cx="1395875" cy="1073716"/>
          </a:xfrm>
          <a:prstGeom prst="ellipse">
            <a:avLst/>
          </a:prstGeom>
          <a:noFill/>
          <a:ln w="12700">
            <a:solidFill>
              <a:srgbClr val="0000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4800" y="2755934"/>
            <a:ext cx="2209800" cy="1116517"/>
          </a:xfrm>
          <a:prstGeom prst="ellipse">
            <a:avLst/>
          </a:prstGeom>
          <a:noFill/>
          <a:ln w="12700">
            <a:solidFill>
              <a:srgbClr val="0000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endCxn id="33" idx="0"/>
          </p:cNvCxnSpPr>
          <p:nvPr/>
        </p:nvCxnSpPr>
        <p:spPr>
          <a:xfrm flipH="1">
            <a:off x="885171" y="4472913"/>
            <a:ext cx="396598" cy="70841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51"/>
          <p:cNvSpPr/>
          <p:nvPr/>
        </p:nvSpPr>
        <p:spPr>
          <a:xfrm>
            <a:off x="315070" y="5181328"/>
            <a:ext cx="1140202" cy="565001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400" dirty="0" smtClean="0">
                <a:solidFill>
                  <a:srgbClr val="FF0000"/>
                </a:solidFill>
              </a:rPr>
              <a:t>Community detection</a:t>
            </a:r>
            <a:endParaRPr kumimoji="1"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46" name="右箭头 16"/>
          <p:cNvSpPr/>
          <p:nvPr/>
        </p:nvSpPr>
        <p:spPr>
          <a:xfrm>
            <a:off x="2819400" y="3171291"/>
            <a:ext cx="350563" cy="61672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13" descr="Misc-Buddy-Blue-ico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563" y="1815051"/>
            <a:ext cx="322646" cy="334195"/>
          </a:xfrm>
          <a:prstGeom prst="rect">
            <a:avLst/>
          </a:prstGeom>
        </p:spPr>
      </p:pic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3905360" y="1865952"/>
            <a:ext cx="1837802" cy="283294"/>
            <a:chOff x="6164364" y="2237712"/>
            <a:chExt cx="2570367" cy="396218"/>
          </a:xfrm>
        </p:grpSpPr>
        <p:sp>
          <p:nvSpPr>
            <p:cNvPr id="48" name="矩形 11"/>
            <p:cNvSpPr>
              <a:spLocks noChangeArrowheads="1"/>
            </p:cNvSpPr>
            <p:nvPr/>
          </p:nvSpPr>
          <p:spPr bwMode="auto">
            <a:xfrm>
              <a:off x="6164364" y="2237712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0.8</a:t>
              </a:r>
            </a:p>
          </p:txBody>
        </p:sp>
        <p:sp>
          <p:nvSpPr>
            <p:cNvPr id="49" name="矩形 11"/>
            <p:cNvSpPr>
              <a:spLocks noChangeArrowheads="1"/>
            </p:cNvSpPr>
            <p:nvPr/>
          </p:nvSpPr>
          <p:spPr bwMode="auto">
            <a:xfrm>
              <a:off x="6593295" y="2237712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0.2</a:t>
              </a:r>
            </a:p>
          </p:txBody>
        </p:sp>
        <p:sp>
          <p:nvSpPr>
            <p:cNvPr id="50" name="矩形 11"/>
            <p:cNvSpPr>
              <a:spLocks noChangeArrowheads="1"/>
            </p:cNvSpPr>
            <p:nvPr/>
          </p:nvSpPr>
          <p:spPr bwMode="auto">
            <a:xfrm>
              <a:off x="7022226" y="2237712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0.3</a:t>
              </a:r>
            </a:p>
          </p:txBody>
        </p:sp>
        <p:sp>
          <p:nvSpPr>
            <p:cNvPr id="51" name="矩形 11"/>
            <p:cNvSpPr>
              <a:spLocks noChangeArrowheads="1"/>
            </p:cNvSpPr>
            <p:nvPr/>
          </p:nvSpPr>
          <p:spPr bwMode="auto">
            <a:xfrm>
              <a:off x="7451157" y="2237712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mr-IN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…</a:t>
              </a:r>
              <a:endParaRPr lang="en-US" altLang="zh-CN" sz="12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矩形 11"/>
            <p:cNvSpPr>
              <a:spLocks noChangeArrowheads="1"/>
            </p:cNvSpPr>
            <p:nvPr/>
          </p:nvSpPr>
          <p:spPr bwMode="auto">
            <a:xfrm>
              <a:off x="7876869" y="2237712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0.0</a:t>
              </a:r>
            </a:p>
          </p:txBody>
        </p:sp>
        <p:sp>
          <p:nvSpPr>
            <p:cNvPr id="53" name="矩形 11"/>
            <p:cNvSpPr>
              <a:spLocks noChangeArrowheads="1"/>
            </p:cNvSpPr>
            <p:nvPr/>
          </p:nvSpPr>
          <p:spPr bwMode="auto">
            <a:xfrm>
              <a:off x="8305800" y="2237712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0.0</a:t>
              </a:r>
            </a:p>
          </p:txBody>
        </p:sp>
      </p:grp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3247462" y="3031870"/>
            <a:ext cx="413082" cy="756146"/>
            <a:chOff x="5640098" y="2664618"/>
            <a:chExt cx="585351" cy="1071483"/>
          </a:xfrm>
        </p:grpSpPr>
        <p:pic>
          <p:nvPicPr>
            <p:cNvPr id="55" name="图片 16" descr="Misc-Buddy-Blue-icon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4842" y="2664618"/>
              <a:ext cx="390607" cy="404589"/>
            </a:xfrm>
            <a:prstGeom prst="rect">
              <a:avLst/>
            </a:prstGeom>
          </p:spPr>
        </p:pic>
        <p:pic>
          <p:nvPicPr>
            <p:cNvPr id="56" name="图片 17" descr="Misc-Buddy-Blue-icon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0098" y="3331512"/>
              <a:ext cx="390607" cy="404589"/>
            </a:xfrm>
            <a:prstGeom prst="rect">
              <a:avLst/>
            </a:prstGeom>
          </p:spPr>
        </p:pic>
        <p:cxnSp>
          <p:nvCxnSpPr>
            <p:cNvPr id="57" name="直接连接符 7"/>
            <p:cNvCxnSpPr>
              <a:stCxn id="56" idx="0"/>
              <a:endCxn id="55" idx="2"/>
            </p:cNvCxnSpPr>
            <p:nvPr/>
          </p:nvCxnSpPr>
          <p:spPr>
            <a:xfrm flipV="1">
              <a:off x="5835402" y="3069207"/>
              <a:ext cx="194744" cy="26230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3905360" y="3329447"/>
            <a:ext cx="1837802" cy="283293"/>
            <a:chOff x="6392964" y="3168155"/>
            <a:chExt cx="2570367" cy="396218"/>
          </a:xfrm>
        </p:grpSpPr>
        <p:sp>
          <p:nvSpPr>
            <p:cNvPr id="60" name="矩形 11"/>
            <p:cNvSpPr>
              <a:spLocks noChangeArrowheads="1"/>
            </p:cNvSpPr>
            <p:nvPr/>
          </p:nvSpPr>
          <p:spPr bwMode="auto">
            <a:xfrm>
              <a:off x="6392964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0.1</a:t>
              </a:r>
            </a:p>
          </p:txBody>
        </p:sp>
        <p:sp>
          <p:nvSpPr>
            <p:cNvPr id="61" name="矩形 11"/>
            <p:cNvSpPr>
              <a:spLocks noChangeArrowheads="1"/>
            </p:cNvSpPr>
            <p:nvPr/>
          </p:nvSpPr>
          <p:spPr bwMode="auto">
            <a:xfrm>
              <a:off x="6821895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0.1</a:t>
              </a:r>
            </a:p>
          </p:txBody>
        </p:sp>
        <p:sp>
          <p:nvSpPr>
            <p:cNvPr id="62" name="矩形 11"/>
            <p:cNvSpPr>
              <a:spLocks noChangeArrowheads="1"/>
            </p:cNvSpPr>
            <p:nvPr/>
          </p:nvSpPr>
          <p:spPr bwMode="auto">
            <a:xfrm>
              <a:off x="7250826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0.2</a:t>
              </a:r>
            </a:p>
          </p:txBody>
        </p:sp>
        <p:sp>
          <p:nvSpPr>
            <p:cNvPr id="63" name="矩形 11"/>
            <p:cNvSpPr>
              <a:spLocks noChangeArrowheads="1"/>
            </p:cNvSpPr>
            <p:nvPr/>
          </p:nvSpPr>
          <p:spPr bwMode="auto">
            <a:xfrm>
              <a:off x="7679757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mr-IN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…</a:t>
              </a:r>
              <a:endParaRPr lang="en-US" altLang="zh-CN" sz="12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4" name="矩形 11"/>
            <p:cNvSpPr>
              <a:spLocks noChangeArrowheads="1"/>
            </p:cNvSpPr>
            <p:nvPr/>
          </p:nvSpPr>
          <p:spPr bwMode="auto">
            <a:xfrm>
              <a:off x="8105469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0.8</a:t>
              </a:r>
            </a:p>
          </p:txBody>
        </p:sp>
        <p:sp>
          <p:nvSpPr>
            <p:cNvPr id="65" name="矩形 11"/>
            <p:cNvSpPr>
              <a:spLocks noChangeArrowheads="1"/>
            </p:cNvSpPr>
            <p:nvPr/>
          </p:nvSpPr>
          <p:spPr bwMode="auto">
            <a:xfrm>
              <a:off x="8534400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0.7</a:t>
              </a:r>
            </a:p>
          </p:txBody>
        </p:sp>
      </p:grpSp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3219560" y="4786851"/>
            <a:ext cx="617071" cy="730879"/>
            <a:chOff x="5612197" y="4419600"/>
            <a:chExt cx="874410" cy="1035679"/>
          </a:xfrm>
        </p:grpSpPr>
        <p:pic>
          <p:nvPicPr>
            <p:cNvPr id="83" name="图片 16" descr="Misc-Buddy-Blue-icon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669690"/>
              <a:ext cx="390607" cy="404589"/>
            </a:xfrm>
            <a:prstGeom prst="rect">
              <a:avLst/>
            </a:prstGeom>
          </p:spPr>
        </p:pic>
        <p:pic>
          <p:nvPicPr>
            <p:cNvPr id="84" name="图片 17" descr="Misc-Buddy-Blue-icon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2197" y="5050690"/>
              <a:ext cx="390607" cy="404589"/>
            </a:xfrm>
            <a:prstGeom prst="rect">
              <a:avLst/>
            </a:prstGeom>
          </p:spPr>
        </p:pic>
        <p:cxnSp>
          <p:nvCxnSpPr>
            <p:cNvPr id="85" name="直接连接符 7"/>
            <p:cNvCxnSpPr>
              <a:endCxn id="83" idx="1"/>
            </p:cNvCxnSpPr>
            <p:nvPr/>
          </p:nvCxnSpPr>
          <p:spPr>
            <a:xfrm>
              <a:off x="5926604" y="4731945"/>
              <a:ext cx="169396" cy="14004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86" name="直接连接符 7"/>
            <p:cNvCxnSpPr/>
            <p:nvPr/>
          </p:nvCxnSpPr>
          <p:spPr>
            <a:xfrm flipV="1">
              <a:off x="5943600" y="4998079"/>
              <a:ext cx="167403" cy="15761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87" name="直接连接符 7"/>
            <p:cNvCxnSpPr>
              <a:stCxn id="84" idx="0"/>
            </p:cNvCxnSpPr>
            <p:nvPr/>
          </p:nvCxnSpPr>
          <p:spPr>
            <a:xfrm flipV="1">
              <a:off x="5807501" y="4749922"/>
              <a:ext cx="2542" cy="30076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88" name="图片 17" descr="Misc-Buddy-Blue-icon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0098" y="4419600"/>
              <a:ext cx="390607" cy="404589"/>
            </a:xfrm>
            <a:prstGeom prst="rect">
              <a:avLst/>
            </a:prstGeom>
          </p:spPr>
        </p:pic>
      </p:grp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3905360" y="5060530"/>
            <a:ext cx="1837802" cy="283294"/>
            <a:chOff x="6392964" y="3168155"/>
            <a:chExt cx="2570367" cy="396218"/>
          </a:xfrm>
        </p:grpSpPr>
        <p:sp>
          <p:nvSpPr>
            <p:cNvPr id="96" name="矩形 11"/>
            <p:cNvSpPr>
              <a:spLocks noChangeArrowheads="1"/>
            </p:cNvSpPr>
            <p:nvPr/>
          </p:nvSpPr>
          <p:spPr bwMode="auto">
            <a:xfrm>
              <a:off x="6392964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0.4</a:t>
              </a:r>
            </a:p>
          </p:txBody>
        </p:sp>
        <p:sp>
          <p:nvSpPr>
            <p:cNvPr id="97" name="矩形 11"/>
            <p:cNvSpPr>
              <a:spLocks noChangeArrowheads="1"/>
            </p:cNvSpPr>
            <p:nvPr/>
          </p:nvSpPr>
          <p:spPr bwMode="auto">
            <a:xfrm>
              <a:off x="6821895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0.6</a:t>
              </a:r>
            </a:p>
          </p:txBody>
        </p:sp>
        <p:sp>
          <p:nvSpPr>
            <p:cNvPr id="98" name="矩形 11"/>
            <p:cNvSpPr>
              <a:spLocks noChangeArrowheads="1"/>
            </p:cNvSpPr>
            <p:nvPr/>
          </p:nvSpPr>
          <p:spPr bwMode="auto">
            <a:xfrm>
              <a:off x="7250826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0.3</a:t>
              </a:r>
            </a:p>
          </p:txBody>
        </p:sp>
        <p:sp>
          <p:nvSpPr>
            <p:cNvPr id="99" name="矩形 11"/>
            <p:cNvSpPr>
              <a:spLocks noChangeArrowheads="1"/>
            </p:cNvSpPr>
            <p:nvPr/>
          </p:nvSpPr>
          <p:spPr bwMode="auto">
            <a:xfrm>
              <a:off x="7679757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mr-IN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…</a:t>
              </a:r>
              <a:endParaRPr lang="en-US" altLang="zh-CN" sz="12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0" name="矩形 11"/>
            <p:cNvSpPr>
              <a:spLocks noChangeArrowheads="1"/>
            </p:cNvSpPr>
            <p:nvPr/>
          </p:nvSpPr>
          <p:spPr bwMode="auto">
            <a:xfrm>
              <a:off x="8105469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0.2</a:t>
              </a:r>
            </a:p>
          </p:txBody>
        </p:sp>
        <p:sp>
          <p:nvSpPr>
            <p:cNvPr id="101" name="矩形 11"/>
            <p:cNvSpPr>
              <a:spLocks noChangeArrowheads="1"/>
            </p:cNvSpPr>
            <p:nvPr/>
          </p:nvSpPr>
          <p:spPr bwMode="auto">
            <a:xfrm>
              <a:off x="8534400" y="3168155"/>
              <a:ext cx="428931" cy="39621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1200" dirty="0" smtClean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0.9</a:t>
              </a:r>
            </a:p>
          </p:txBody>
        </p:sp>
      </p:grpSp>
      <p:sp>
        <p:nvSpPr>
          <p:cNvPr id="104" name="矩形 51"/>
          <p:cNvSpPr/>
          <p:nvPr/>
        </p:nvSpPr>
        <p:spPr>
          <a:xfrm>
            <a:off x="3600560" y="1496937"/>
            <a:ext cx="2183197" cy="363193"/>
          </a:xfrm>
          <a:prstGeom prst="rect">
            <a:avLst/>
          </a:prstGeom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200" i="1" dirty="0">
                <a:solidFill>
                  <a:schemeClr val="tx1"/>
                </a:solidFill>
              </a:rPr>
              <a:t>d</a:t>
            </a:r>
            <a:r>
              <a:rPr kumimoji="1" lang="en-US" altLang="zh-CN" sz="1200" dirty="0" smtClean="0">
                <a:solidFill>
                  <a:schemeClr val="tx1"/>
                </a:solidFill>
              </a:rPr>
              <a:t>-dimensional vector, </a:t>
            </a:r>
            <a:r>
              <a:rPr kumimoji="1" lang="en-US" altLang="zh-CN" sz="1200" i="1" dirty="0" smtClean="0">
                <a:solidFill>
                  <a:schemeClr val="tx1"/>
                </a:solidFill>
              </a:rPr>
              <a:t>d</a:t>
            </a:r>
            <a:r>
              <a:rPr kumimoji="1" lang="en-US" altLang="zh-CN" sz="1200" dirty="0" smtClean="0">
                <a:solidFill>
                  <a:schemeClr val="tx1"/>
                </a:solidFill>
              </a:rPr>
              <a:t>&lt;&lt;|</a:t>
            </a:r>
            <a:r>
              <a:rPr kumimoji="1" lang="en-US" altLang="zh-CN" sz="1200" i="1" dirty="0" smtClean="0">
                <a:solidFill>
                  <a:schemeClr val="tx1"/>
                </a:solidFill>
              </a:rPr>
              <a:t>V</a:t>
            </a:r>
            <a:r>
              <a:rPr kumimoji="1" lang="en-US" altLang="zh-CN" sz="1200" dirty="0" smtClean="0">
                <a:solidFill>
                  <a:schemeClr val="tx1"/>
                </a:solidFill>
              </a:rPr>
              <a:t>|</a:t>
            </a:r>
            <a:endParaRPr kumimoji="1"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71" name="右箭头 16"/>
          <p:cNvSpPr/>
          <p:nvPr/>
        </p:nvSpPr>
        <p:spPr>
          <a:xfrm>
            <a:off x="5867400" y="3171291"/>
            <a:ext cx="350563" cy="61672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294163" y="4472913"/>
            <a:ext cx="26212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477000" y="2393530"/>
            <a:ext cx="0" cy="2231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图片 13" descr="Misc-Buddy-Blue-icon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00" y="4058361"/>
            <a:ext cx="228600" cy="236783"/>
          </a:xfrm>
          <a:prstGeom prst="rect">
            <a:avLst/>
          </a:prstGeom>
        </p:spPr>
      </p:pic>
      <p:pic>
        <p:nvPicPr>
          <p:cNvPr id="82" name="图片 13" descr="Misc-Buddy-Blue-icon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1925" y="3788016"/>
            <a:ext cx="228600" cy="2367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9790" y="2861276"/>
            <a:ext cx="253010" cy="253010"/>
          </a:xfrm>
          <a:prstGeom prst="rect">
            <a:avLst/>
          </a:prstGeom>
        </p:spPr>
      </p:pic>
      <p:sp>
        <p:nvSpPr>
          <p:cNvPr id="89" name="矩形 51"/>
          <p:cNvSpPr/>
          <p:nvPr/>
        </p:nvSpPr>
        <p:spPr>
          <a:xfrm>
            <a:off x="6248400" y="4671442"/>
            <a:ext cx="2743200" cy="1195958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400" dirty="0" smtClean="0">
                <a:solidFill>
                  <a:schemeClr val="tx1"/>
                </a:solidFill>
              </a:rPr>
              <a:t>Users with the </a:t>
            </a:r>
            <a:r>
              <a:rPr kumimoji="1" lang="en-US" altLang="zh-CN" sz="1400" dirty="0" smtClean="0">
                <a:solidFill>
                  <a:srgbClr val="0000CC"/>
                </a:solidFill>
              </a:rPr>
              <a:t>same label </a:t>
            </a:r>
            <a:r>
              <a:rPr kumimoji="1" lang="en-US" altLang="zh-CN" sz="1400" dirty="0" smtClean="0">
                <a:solidFill>
                  <a:schemeClr val="tx1"/>
                </a:solidFill>
              </a:rPr>
              <a:t>are located in the </a:t>
            </a:r>
            <a:r>
              <a:rPr kumimoji="1" lang="en-US" altLang="zh-CN" sz="1400" i="1" dirty="0" smtClean="0">
                <a:solidFill>
                  <a:schemeClr val="tx1"/>
                </a:solidFill>
              </a:rPr>
              <a:t>d</a:t>
            </a:r>
            <a:r>
              <a:rPr kumimoji="1" lang="en-US" altLang="zh-CN" sz="1400" dirty="0" smtClean="0">
                <a:solidFill>
                  <a:schemeClr val="tx1"/>
                </a:solidFill>
              </a:rPr>
              <a:t>-dimensional space </a:t>
            </a:r>
            <a:r>
              <a:rPr kumimoji="1" lang="en-US" altLang="zh-CN" sz="1400" dirty="0" smtClean="0">
                <a:solidFill>
                  <a:srgbClr val="0000CC"/>
                </a:solidFill>
              </a:rPr>
              <a:t>closer</a:t>
            </a:r>
            <a:r>
              <a:rPr kumimoji="1" lang="en-US" altLang="zh-CN" sz="1400" dirty="0" smtClean="0">
                <a:solidFill>
                  <a:schemeClr val="tx1"/>
                </a:solidFill>
              </a:rPr>
              <a:t> than those with </a:t>
            </a:r>
            <a:r>
              <a:rPr kumimoji="1" lang="en-US" altLang="zh-CN" sz="1400" dirty="0" smtClean="0">
                <a:solidFill>
                  <a:srgbClr val="0000CC"/>
                </a:solidFill>
              </a:rPr>
              <a:t>different labels</a:t>
            </a:r>
            <a:endParaRPr kumimoji="1" lang="en-US" altLang="zh-CN" sz="1400" dirty="0">
              <a:solidFill>
                <a:srgbClr val="0000CC"/>
              </a:solidFill>
            </a:endParaRPr>
          </a:p>
        </p:txBody>
      </p:sp>
      <p:sp>
        <p:nvSpPr>
          <p:cNvPr id="90" name="矩形 51"/>
          <p:cNvSpPr/>
          <p:nvPr/>
        </p:nvSpPr>
        <p:spPr>
          <a:xfrm>
            <a:off x="7933759" y="3502496"/>
            <a:ext cx="571452" cy="250115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100" dirty="0" smtClean="0">
                <a:solidFill>
                  <a:schemeClr val="tx1"/>
                </a:solidFill>
              </a:rPr>
              <a:t>label1</a:t>
            </a:r>
            <a:endParaRPr kumimoji="1" lang="en-US" altLang="zh-CN" sz="1100" dirty="0">
              <a:solidFill>
                <a:srgbClr val="0000CC"/>
              </a:solidFill>
            </a:endParaRPr>
          </a:p>
        </p:txBody>
      </p:sp>
      <p:cxnSp>
        <p:nvCxnSpPr>
          <p:cNvPr id="44" name="Straight Arrow Connector 43"/>
          <p:cNvCxnSpPr>
            <a:stCxn id="90" idx="2"/>
            <a:endCxn id="81" idx="0"/>
          </p:cNvCxnSpPr>
          <p:nvPr/>
        </p:nvCxnSpPr>
        <p:spPr>
          <a:xfrm flipH="1">
            <a:off x="8039100" y="3752611"/>
            <a:ext cx="180385" cy="30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90" idx="2"/>
            <a:endCxn id="82" idx="3"/>
          </p:cNvCxnSpPr>
          <p:nvPr/>
        </p:nvCxnSpPr>
        <p:spPr>
          <a:xfrm flipH="1">
            <a:off x="7900525" y="3752611"/>
            <a:ext cx="318960" cy="153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51"/>
          <p:cNvSpPr/>
          <p:nvPr/>
        </p:nvSpPr>
        <p:spPr>
          <a:xfrm>
            <a:off x="7162800" y="2564106"/>
            <a:ext cx="586098" cy="241545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100" dirty="0" smtClean="0">
                <a:solidFill>
                  <a:schemeClr val="tx1"/>
                </a:solidFill>
              </a:rPr>
              <a:t>label2</a:t>
            </a:r>
            <a:endParaRPr kumimoji="1" lang="en-US" altLang="zh-CN" sz="1100" dirty="0">
              <a:solidFill>
                <a:srgbClr val="0000CC"/>
              </a:solidFill>
            </a:endParaRPr>
          </a:p>
        </p:txBody>
      </p:sp>
      <p:cxnSp>
        <p:nvCxnSpPr>
          <p:cNvPr id="105" name="Straight Arrow Connector 104"/>
          <p:cNvCxnSpPr>
            <a:stCxn id="94" idx="2"/>
            <a:endCxn id="42" idx="3"/>
          </p:cNvCxnSpPr>
          <p:nvPr/>
        </p:nvCxnSpPr>
        <p:spPr>
          <a:xfrm flipH="1">
            <a:off x="7162800" y="2805651"/>
            <a:ext cx="293049" cy="18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51"/>
          <p:cNvSpPr/>
          <p:nvPr/>
        </p:nvSpPr>
        <p:spPr>
          <a:xfrm>
            <a:off x="6400800" y="2012530"/>
            <a:ext cx="2287248" cy="312456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400" dirty="0" smtClean="0">
                <a:solidFill>
                  <a:srgbClr val="FF0000"/>
                </a:solidFill>
              </a:rPr>
              <a:t>e.g., node classification</a:t>
            </a:r>
            <a:endParaRPr kumimoji="1"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95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33" grpId="0" animBg="1"/>
      <p:bldP spid="46" grpId="0" animBg="1"/>
      <p:bldP spid="104" grpId="0" animBg="1"/>
      <p:bldP spid="71" grpId="0" animBg="1"/>
      <p:bldP spid="89" grpId="0"/>
      <p:bldP spid="90" grpId="0"/>
      <p:bldP spid="94" grpId="0"/>
      <p:bldP spid="10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word2vec for NLP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1" y="1066800"/>
            <a:ext cx="7391400" cy="53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62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Look broader</a:t>
            </a:r>
            <a:endParaRPr lang="zh-CN" altLang="en-US" dirty="0">
              <a:solidFill>
                <a:schemeClr val="tx1"/>
              </a:solidFill>
              <a:latin typeface="方正兰亭黑简体" charset="0"/>
              <a:ea typeface="方正兰亭黑简体" charset="0"/>
            </a:endParaRPr>
          </a:p>
        </p:txBody>
      </p:sp>
      <p:pic>
        <p:nvPicPr>
          <p:cNvPr id="10243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56" y="3994249"/>
            <a:ext cx="4163158" cy="215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矩形 25"/>
          <p:cNvSpPr/>
          <p:nvPr/>
        </p:nvSpPr>
        <p:spPr>
          <a:xfrm>
            <a:off x="7217077" y="5824514"/>
            <a:ext cx="1595803" cy="329712"/>
          </a:xfrm>
          <a:prstGeom prst="rect">
            <a:avLst/>
          </a:prstGeom>
          <a:solidFill>
            <a:srgbClr val="25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7"/>
          </a:p>
        </p:txBody>
      </p:sp>
      <p:sp>
        <p:nvSpPr>
          <p:cNvPr id="27" name="内容占位符 2"/>
          <p:cNvSpPr txBox="1">
            <a:spLocks/>
          </p:cNvSpPr>
          <p:nvPr/>
        </p:nvSpPr>
        <p:spPr bwMode="auto">
          <a:xfrm>
            <a:off x="7217077" y="5852356"/>
            <a:ext cx="1542993" cy="30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1292" b="1" kern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Search engine</a:t>
            </a:r>
            <a:endParaRPr lang="en-US" altLang="zh-CN" sz="1292" b="1" kern="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0246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96" y="1334966"/>
            <a:ext cx="4425462" cy="231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7363145" y="3265460"/>
            <a:ext cx="1595804" cy="329712"/>
          </a:xfrm>
          <a:prstGeom prst="rect">
            <a:avLst/>
          </a:prstGeom>
          <a:solidFill>
            <a:srgbClr val="25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7"/>
          </a:p>
        </p:txBody>
      </p:sp>
      <p:sp>
        <p:nvSpPr>
          <p:cNvPr id="29" name="内容占位符 2"/>
          <p:cNvSpPr txBox="1">
            <a:spLocks/>
          </p:cNvSpPr>
          <p:nvPr/>
        </p:nvSpPr>
        <p:spPr bwMode="auto">
          <a:xfrm>
            <a:off x="7363146" y="3293303"/>
            <a:ext cx="1595804" cy="30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>
              <a:buFontTx/>
              <a:buNone/>
            </a:pPr>
            <a:r>
              <a:rPr lang="en-US" altLang="zh-CN" sz="1292" b="1" smtClean="0">
                <a:solidFill>
                  <a:schemeClr val="bg1"/>
                </a:solidFill>
                <a:latin typeface="方正兰亭黑简体" charset="0"/>
                <a:ea typeface="方正兰亭黑简体" charset="0"/>
              </a:rPr>
              <a:t>Recommendation</a:t>
            </a:r>
            <a:endParaRPr lang="en-US" altLang="zh-CN" sz="1292" b="1" dirty="0">
              <a:solidFill>
                <a:schemeClr val="bg1"/>
              </a:solidFill>
              <a:latin typeface="方正兰亭黑简体" charset="0"/>
              <a:ea typeface="方正兰亭黑简体" charset="0"/>
            </a:endParaRPr>
          </a:p>
        </p:txBody>
      </p:sp>
      <p:pic>
        <p:nvPicPr>
          <p:cNvPr id="10249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73"/>
          <a:stretch>
            <a:fillRect/>
          </a:stretch>
        </p:blipFill>
        <p:spPr bwMode="auto">
          <a:xfrm>
            <a:off x="284755" y="3994249"/>
            <a:ext cx="4005237" cy="219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/>
          <p:cNvSpPr/>
          <p:nvPr/>
        </p:nvSpPr>
        <p:spPr>
          <a:xfrm>
            <a:off x="2581354" y="5832838"/>
            <a:ext cx="1595803" cy="329711"/>
          </a:xfrm>
          <a:prstGeom prst="rect">
            <a:avLst/>
          </a:prstGeom>
          <a:solidFill>
            <a:srgbClr val="25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7"/>
          </a:p>
        </p:txBody>
      </p:sp>
      <p:sp>
        <p:nvSpPr>
          <p:cNvPr id="31" name="内容占位符 2"/>
          <p:cNvSpPr txBox="1">
            <a:spLocks/>
          </p:cNvSpPr>
          <p:nvPr/>
        </p:nvSpPr>
        <p:spPr bwMode="auto">
          <a:xfrm>
            <a:off x="2604800" y="5860679"/>
            <a:ext cx="1562100" cy="275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>
              <a:buFontTx/>
              <a:buNone/>
            </a:pPr>
            <a:r>
              <a:rPr lang="en-US" altLang="zh-CN" sz="1292" b="1" dirty="0" smtClean="0">
                <a:solidFill>
                  <a:schemeClr val="bg1"/>
                </a:solidFill>
                <a:latin typeface="方正兰亭黑简体" charset="0"/>
                <a:ea typeface="方正兰亭黑简体" charset="0"/>
              </a:rPr>
              <a:t>Social mining</a:t>
            </a:r>
            <a:endParaRPr lang="en-US" altLang="zh-CN" sz="1292" b="1" dirty="0">
              <a:solidFill>
                <a:schemeClr val="bg1"/>
              </a:solidFill>
              <a:latin typeface="方正兰亭黑简体" charset="0"/>
              <a:ea typeface="方正兰亭黑简体" charset="0"/>
            </a:endParaRPr>
          </a:p>
        </p:txBody>
      </p:sp>
      <p:pic>
        <p:nvPicPr>
          <p:cNvPr id="15" name="图片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927" y="1389897"/>
            <a:ext cx="3323446" cy="2215682"/>
          </a:xfrm>
          <a:prstGeom prst="rect">
            <a:avLst/>
          </a:prstGeom>
        </p:spPr>
      </p:pic>
      <p:sp>
        <p:nvSpPr>
          <p:cNvPr id="16" name="矩形 25"/>
          <p:cNvSpPr/>
          <p:nvPr/>
        </p:nvSpPr>
        <p:spPr>
          <a:xfrm>
            <a:off x="2178570" y="3303710"/>
            <a:ext cx="1595803" cy="329712"/>
          </a:xfrm>
          <a:prstGeom prst="rect">
            <a:avLst/>
          </a:prstGeom>
          <a:solidFill>
            <a:srgbClr val="25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7"/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2477509" y="3331553"/>
            <a:ext cx="1063869" cy="27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1292" b="1" kern="0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QA</a:t>
            </a:r>
            <a:endParaRPr lang="en-US" altLang="zh-CN" sz="1292" b="1" kern="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7115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DeepWalk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7449" y="1818479"/>
            <a:ext cx="1980938" cy="1667262"/>
            <a:chOff x="6825208" y="1796818"/>
            <a:chExt cx="2556284" cy="2250251"/>
          </a:xfrm>
        </p:grpSpPr>
        <p:pic>
          <p:nvPicPr>
            <p:cNvPr id="5" name="图片 13" descr="Misc-Buddy-Blue-icon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9304" y="2564904"/>
              <a:ext cx="654632" cy="709185"/>
            </a:xfrm>
            <a:prstGeom prst="rect">
              <a:avLst/>
            </a:prstGeom>
          </p:spPr>
        </p:pic>
        <p:pic>
          <p:nvPicPr>
            <p:cNvPr id="6" name="图片 14" descr="Misc-Buddy-Blue-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7236" y="1796818"/>
              <a:ext cx="504056" cy="546061"/>
            </a:xfrm>
            <a:prstGeom prst="rect">
              <a:avLst/>
            </a:prstGeom>
          </p:spPr>
        </p:pic>
        <p:pic>
          <p:nvPicPr>
            <p:cNvPr id="7" name="图片 15" descr="Misc-Buddy-Blue-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7436" y="2054847"/>
              <a:ext cx="504056" cy="546061"/>
            </a:xfrm>
            <a:prstGeom prst="rect">
              <a:avLst/>
            </a:prstGeom>
          </p:spPr>
        </p:pic>
        <p:pic>
          <p:nvPicPr>
            <p:cNvPr id="8" name="图片 16" descr="Misc-Buddy-Blue-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1432" y="3062959"/>
              <a:ext cx="504056" cy="546061"/>
            </a:xfrm>
            <a:prstGeom prst="rect">
              <a:avLst/>
            </a:prstGeom>
          </p:spPr>
        </p:pic>
        <p:pic>
          <p:nvPicPr>
            <p:cNvPr id="9" name="图片 17" descr="Misc-Buddy-Blue-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1312" y="3501008"/>
              <a:ext cx="504056" cy="546061"/>
            </a:xfrm>
            <a:prstGeom prst="rect">
              <a:avLst/>
            </a:prstGeom>
          </p:spPr>
        </p:pic>
        <p:pic>
          <p:nvPicPr>
            <p:cNvPr id="10" name="图片 18" descr="Misc-Buddy-Blue-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5208" y="3320988"/>
              <a:ext cx="504056" cy="546061"/>
            </a:xfrm>
            <a:prstGeom prst="rect">
              <a:avLst/>
            </a:prstGeom>
          </p:spPr>
        </p:pic>
        <p:cxnSp>
          <p:nvCxnSpPr>
            <p:cNvPr id="11" name="直接连接符 7"/>
            <p:cNvCxnSpPr/>
            <p:nvPr/>
          </p:nvCxnSpPr>
          <p:spPr>
            <a:xfrm>
              <a:off x="7473280" y="2342879"/>
              <a:ext cx="324036" cy="50405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2" name="直接连接符 7"/>
            <p:cNvCxnSpPr/>
            <p:nvPr/>
          </p:nvCxnSpPr>
          <p:spPr>
            <a:xfrm flipV="1">
              <a:off x="8301372" y="2594908"/>
              <a:ext cx="468052" cy="22202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3" name="直接连接符 7"/>
            <p:cNvCxnSpPr/>
            <p:nvPr/>
          </p:nvCxnSpPr>
          <p:spPr>
            <a:xfrm>
              <a:off x="7653300" y="2162859"/>
              <a:ext cx="1224136" cy="165019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4" name="直接连接符 7"/>
            <p:cNvCxnSpPr/>
            <p:nvPr/>
          </p:nvCxnSpPr>
          <p:spPr>
            <a:xfrm>
              <a:off x="8301372" y="3206975"/>
              <a:ext cx="540060" cy="129015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5" name="直接连接符 7"/>
            <p:cNvCxnSpPr/>
            <p:nvPr/>
          </p:nvCxnSpPr>
          <p:spPr>
            <a:xfrm flipV="1">
              <a:off x="8265368" y="3501008"/>
              <a:ext cx="540060" cy="27303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6" name="直接连接符 7"/>
            <p:cNvCxnSpPr/>
            <p:nvPr/>
          </p:nvCxnSpPr>
          <p:spPr>
            <a:xfrm flipV="1">
              <a:off x="8013340" y="3274089"/>
              <a:ext cx="3280" cy="226919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7" name="直接连接符 7"/>
            <p:cNvCxnSpPr/>
            <p:nvPr/>
          </p:nvCxnSpPr>
          <p:spPr>
            <a:xfrm flipV="1">
              <a:off x="7257256" y="3248980"/>
              <a:ext cx="468052" cy="25202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988" y="1676400"/>
            <a:ext cx="3349012" cy="21509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2286000"/>
            <a:ext cx="2142027" cy="1706599"/>
          </a:xfrm>
          <a:prstGeom prst="rect">
            <a:avLst/>
          </a:prstGeom>
        </p:spPr>
      </p:pic>
      <p:sp>
        <p:nvSpPr>
          <p:cNvPr id="33" name="右箭头 16"/>
          <p:cNvSpPr/>
          <p:nvPr/>
        </p:nvSpPr>
        <p:spPr>
          <a:xfrm>
            <a:off x="2590800" y="2094260"/>
            <a:ext cx="310205" cy="60522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/>
          <p:cNvSpPr/>
          <p:nvPr/>
        </p:nvSpPr>
        <p:spPr>
          <a:xfrm>
            <a:off x="0" y="6019801"/>
            <a:ext cx="9144000" cy="8382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[1] B.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Perozzi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R. Al-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Rfou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Skiena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2014.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Deepwalk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Online learning of social representations. </a:t>
            </a:r>
            <a:r>
              <a:rPr lang="en-US" sz="1200" i="1" dirty="0">
                <a:latin typeface="Times New Roman" charset="0"/>
                <a:ea typeface="Times New Roman" charset="0"/>
                <a:cs typeface="Times New Roman" charset="0"/>
              </a:rPr>
              <a:t>KDD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701–710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[2] 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Mikolov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K.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Chen,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G.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Corrado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J.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Dean. 2013.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Efficient Estimation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of Word Representations in Vector Space. </a:t>
            </a:r>
            <a:r>
              <a:rPr lang="en-US" sz="1200" i="1" dirty="0" err="1">
                <a:latin typeface="Times New Roman" charset="0"/>
                <a:ea typeface="Times New Roman" charset="0"/>
                <a:cs typeface="Times New Roman" charset="0"/>
              </a:rPr>
              <a:t>CoRR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abs/1301.3781</a:t>
            </a:r>
          </a:p>
          <a:p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[3] 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Mikolov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Sutskever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K.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Chen,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G.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Corrado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J.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Dean.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2013. Distributed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Representations of Words and Phrases and their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Compositionality. </a:t>
            </a:r>
            <a:r>
              <a:rPr lang="en-US" sz="1200" i="1" dirty="0" smtClean="0">
                <a:latin typeface="Times New Roman" charset="0"/>
                <a:ea typeface="Times New Roman" charset="0"/>
                <a:cs typeface="Times New Roman" charset="0"/>
              </a:rPr>
              <a:t>NIPS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3111–3119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zh-CN" alt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矩形 51"/>
          <p:cNvSpPr/>
          <p:nvPr/>
        </p:nvSpPr>
        <p:spPr>
          <a:xfrm>
            <a:off x="722255" y="2504278"/>
            <a:ext cx="427194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kumimoji="1" lang="en-US" altLang="zh-CN" baseline="-25000" dirty="0" smtClean="0">
                <a:solidFill>
                  <a:schemeClr val="tx1"/>
                </a:solidFill>
              </a:rPr>
              <a:t>1</a:t>
            </a:r>
            <a:endParaRPr kumimoji="1" lang="en-US" altLang="zh-CN" baseline="-25000" dirty="0">
              <a:solidFill>
                <a:srgbClr val="0000CC"/>
              </a:solidFill>
            </a:endParaRPr>
          </a:p>
        </p:txBody>
      </p:sp>
      <p:sp>
        <p:nvSpPr>
          <p:cNvPr id="29" name="矩形 51"/>
          <p:cNvSpPr/>
          <p:nvPr/>
        </p:nvSpPr>
        <p:spPr>
          <a:xfrm>
            <a:off x="76200" y="2958886"/>
            <a:ext cx="427194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kumimoji="1" lang="en-US" altLang="zh-CN" baseline="-25000" dirty="0">
                <a:solidFill>
                  <a:schemeClr val="tx1"/>
                </a:solidFill>
              </a:rPr>
              <a:t>2</a:t>
            </a:r>
            <a:endParaRPr kumimoji="1" lang="en-US" altLang="zh-CN" baseline="-25000" dirty="0">
              <a:solidFill>
                <a:srgbClr val="0000CC"/>
              </a:solidFill>
            </a:endParaRPr>
          </a:p>
        </p:txBody>
      </p:sp>
      <p:sp>
        <p:nvSpPr>
          <p:cNvPr id="30" name="矩形 51"/>
          <p:cNvSpPr/>
          <p:nvPr/>
        </p:nvSpPr>
        <p:spPr>
          <a:xfrm>
            <a:off x="871365" y="1653355"/>
            <a:ext cx="427194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kumimoji="1" lang="en-US" altLang="zh-CN" baseline="-25000" dirty="0" smtClean="0">
                <a:solidFill>
                  <a:schemeClr val="tx1"/>
                </a:solidFill>
              </a:rPr>
              <a:t>3</a:t>
            </a:r>
            <a:endParaRPr kumimoji="1" lang="en-US" altLang="zh-CN" baseline="-25000" dirty="0">
              <a:solidFill>
                <a:srgbClr val="0000CC"/>
              </a:solidFill>
            </a:endParaRPr>
          </a:p>
        </p:txBody>
      </p:sp>
      <p:sp>
        <p:nvSpPr>
          <p:cNvPr id="31" name="矩形 51"/>
          <p:cNvSpPr/>
          <p:nvPr/>
        </p:nvSpPr>
        <p:spPr>
          <a:xfrm>
            <a:off x="1728592" y="1760425"/>
            <a:ext cx="427194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kumimoji="1" lang="en-US" altLang="zh-CN" baseline="-25000" dirty="0">
                <a:solidFill>
                  <a:schemeClr val="tx1"/>
                </a:solidFill>
              </a:rPr>
              <a:t>4</a:t>
            </a:r>
            <a:endParaRPr kumimoji="1" lang="en-US" altLang="zh-CN" baseline="-25000" dirty="0">
              <a:solidFill>
                <a:srgbClr val="0000CC"/>
              </a:solidFill>
            </a:endParaRPr>
          </a:p>
        </p:txBody>
      </p:sp>
      <p:sp>
        <p:nvSpPr>
          <p:cNvPr id="35" name="矩形 51"/>
          <p:cNvSpPr/>
          <p:nvPr/>
        </p:nvSpPr>
        <p:spPr>
          <a:xfrm>
            <a:off x="1416697" y="3161181"/>
            <a:ext cx="427194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kumimoji="1" lang="en-US" altLang="zh-CN" baseline="-25000" dirty="0" smtClean="0">
                <a:solidFill>
                  <a:schemeClr val="tx1"/>
                </a:solidFill>
              </a:rPr>
              <a:t>6</a:t>
            </a:r>
            <a:endParaRPr kumimoji="1" lang="en-US" altLang="zh-CN" baseline="-25000" dirty="0">
              <a:solidFill>
                <a:srgbClr val="0000CC"/>
              </a:solidFill>
            </a:endParaRPr>
          </a:p>
        </p:txBody>
      </p:sp>
      <p:sp>
        <p:nvSpPr>
          <p:cNvPr id="36" name="矩形 51"/>
          <p:cNvSpPr/>
          <p:nvPr/>
        </p:nvSpPr>
        <p:spPr>
          <a:xfrm>
            <a:off x="1705493" y="2544005"/>
            <a:ext cx="427194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kumimoji="1" lang="en-US" altLang="zh-CN" baseline="-25000" dirty="0" smtClean="0">
                <a:solidFill>
                  <a:schemeClr val="tx1"/>
                </a:solidFill>
              </a:rPr>
              <a:t>5</a:t>
            </a:r>
            <a:endParaRPr kumimoji="1" lang="en-US" altLang="zh-CN" baseline="-25000" dirty="0">
              <a:solidFill>
                <a:srgbClr val="0000CC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149449" y="2020773"/>
            <a:ext cx="556044" cy="68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12703" y="2339775"/>
            <a:ext cx="207310" cy="316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96971" y="2961479"/>
            <a:ext cx="331829" cy="713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1"/>
          <p:cNvSpPr/>
          <p:nvPr/>
        </p:nvSpPr>
        <p:spPr>
          <a:xfrm>
            <a:off x="3312785" y="1752600"/>
            <a:ext cx="427194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kumimoji="1" lang="en-US" altLang="zh-CN" baseline="-25000" dirty="0">
                <a:solidFill>
                  <a:schemeClr val="tx1"/>
                </a:solidFill>
              </a:rPr>
              <a:t>4</a:t>
            </a:r>
            <a:endParaRPr kumimoji="1" lang="en-US" altLang="zh-CN" baseline="-25000" dirty="0">
              <a:solidFill>
                <a:srgbClr val="0000CC"/>
              </a:solidFill>
            </a:endParaRPr>
          </a:p>
        </p:txBody>
      </p:sp>
      <p:sp>
        <p:nvSpPr>
          <p:cNvPr id="46" name="矩形 51"/>
          <p:cNvSpPr/>
          <p:nvPr/>
        </p:nvSpPr>
        <p:spPr>
          <a:xfrm>
            <a:off x="3682236" y="1752600"/>
            <a:ext cx="427194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kumimoji="1" lang="en-US" altLang="zh-CN" baseline="-25000" dirty="0" smtClean="0">
                <a:solidFill>
                  <a:schemeClr val="tx1"/>
                </a:solidFill>
              </a:rPr>
              <a:t>3</a:t>
            </a:r>
            <a:endParaRPr kumimoji="1" lang="en-US" altLang="zh-CN" baseline="-25000" dirty="0">
              <a:solidFill>
                <a:srgbClr val="0000CC"/>
              </a:solidFill>
            </a:endParaRPr>
          </a:p>
        </p:txBody>
      </p:sp>
      <p:sp>
        <p:nvSpPr>
          <p:cNvPr id="47" name="矩形 51"/>
          <p:cNvSpPr/>
          <p:nvPr/>
        </p:nvSpPr>
        <p:spPr>
          <a:xfrm>
            <a:off x="4051687" y="1752600"/>
            <a:ext cx="427194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kumimoji="1" lang="en-US" altLang="zh-CN" b="1" baseline="-25000" dirty="0" smtClean="0">
                <a:solidFill>
                  <a:srgbClr val="FF0000"/>
                </a:solidFill>
              </a:rPr>
              <a:t>1</a:t>
            </a:r>
            <a:endParaRPr kumimoji="1" lang="en-US" altLang="zh-CN" b="1" baseline="-25000" dirty="0">
              <a:solidFill>
                <a:srgbClr val="FF0000"/>
              </a:solidFill>
            </a:endParaRPr>
          </a:p>
        </p:txBody>
      </p:sp>
      <p:sp>
        <p:nvSpPr>
          <p:cNvPr id="48" name="矩形 51"/>
          <p:cNvSpPr/>
          <p:nvPr/>
        </p:nvSpPr>
        <p:spPr>
          <a:xfrm>
            <a:off x="4421138" y="1752600"/>
            <a:ext cx="427194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kumimoji="1" lang="en-US" altLang="zh-CN" baseline="-25000" dirty="0" smtClean="0">
                <a:solidFill>
                  <a:schemeClr val="tx1"/>
                </a:solidFill>
              </a:rPr>
              <a:t>5</a:t>
            </a:r>
            <a:endParaRPr kumimoji="1" lang="en-US" altLang="zh-CN" baseline="-25000" dirty="0">
              <a:solidFill>
                <a:srgbClr val="0000CC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662885" y="3191026"/>
            <a:ext cx="259775" cy="133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1"/>
          <p:cNvSpPr/>
          <p:nvPr/>
        </p:nvSpPr>
        <p:spPr>
          <a:xfrm>
            <a:off x="4790591" y="1752841"/>
            <a:ext cx="427194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kumimoji="1" lang="en-US" altLang="zh-CN" baseline="-25000" dirty="0" smtClean="0">
                <a:solidFill>
                  <a:schemeClr val="tx1"/>
                </a:solidFill>
              </a:rPr>
              <a:t>6</a:t>
            </a:r>
            <a:endParaRPr kumimoji="1" lang="en-US" altLang="zh-CN" baseline="-25000" dirty="0">
              <a:solidFill>
                <a:srgbClr val="0000CC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175803" y="1752600"/>
            <a:ext cx="2081997" cy="4320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右箭头 16"/>
          <p:cNvSpPr/>
          <p:nvPr/>
        </p:nvSpPr>
        <p:spPr>
          <a:xfrm>
            <a:off x="5410200" y="2094260"/>
            <a:ext cx="310205" cy="60522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1"/>
          <p:cNvSpPr/>
          <p:nvPr/>
        </p:nvSpPr>
        <p:spPr>
          <a:xfrm>
            <a:off x="533400" y="1179260"/>
            <a:ext cx="1534529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60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Random walk</a:t>
            </a:r>
            <a:endParaRPr kumimoji="1" lang="en-US" altLang="zh-CN" sz="1600" baseline="-25000" dirty="0">
              <a:solidFill>
                <a:srgbClr val="0000CC"/>
              </a:solidFill>
            </a:endParaRPr>
          </a:p>
        </p:txBody>
      </p:sp>
      <p:sp>
        <p:nvSpPr>
          <p:cNvPr id="55" name="矩形 51"/>
          <p:cNvSpPr/>
          <p:nvPr/>
        </p:nvSpPr>
        <p:spPr>
          <a:xfrm>
            <a:off x="3175803" y="1179260"/>
            <a:ext cx="2218979" cy="34401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One example RW path</a:t>
            </a:r>
            <a:endParaRPr kumimoji="1" lang="en-US" altLang="zh-CN" sz="1600" baseline="-25000" dirty="0">
              <a:solidFill>
                <a:srgbClr val="0000CC"/>
              </a:solidFill>
            </a:endParaRPr>
          </a:p>
        </p:txBody>
      </p:sp>
      <p:sp>
        <p:nvSpPr>
          <p:cNvPr id="56" name="矩形 51"/>
          <p:cNvSpPr/>
          <p:nvPr/>
        </p:nvSpPr>
        <p:spPr>
          <a:xfrm>
            <a:off x="6426456" y="1066800"/>
            <a:ext cx="2107944" cy="522529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SkipGram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with Hierarchical </a:t>
            </a:r>
            <a:r>
              <a:rPr kumimoji="1" lang="en-US" altLang="zh-CN" sz="16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softmax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en-US" altLang="zh-CN" sz="1600" baseline="-25000" dirty="0">
              <a:solidFill>
                <a:srgbClr val="0000CC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105" y="4263062"/>
            <a:ext cx="5080695" cy="1680538"/>
          </a:xfrm>
          <a:prstGeom prst="rect">
            <a:avLst/>
          </a:prstGeom>
        </p:spPr>
      </p:pic>
      <p:sp>
        <p:nvSpPr>
          <p:cNvPr id="59" name="矩形 51"/>
          <p:cNvSpPr/>
          <p:nvPr/>
        </p:nvSpPr>
        <p:spPr>
          <a:xfrm>
            <a:off x="360609" y="5257800"/>
            <a:ext cx="1340497" cy="339362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sz="160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Hierarchical </a:t>
            </a:r>
            <a:r>
              <a:rPr kumimoji="1" lang="en-US" altLang="zh-CN" sz="16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softmax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en-US" altLang="zh-CN" sz="1600" baseline="-25000" dirty="0">
              <a:solidFill>
                <a:srgbClr val="0000CC"/>
              </a:solidFill>
            </a:endParaRPr>
          </a:p>
        </p:txBody>
      </p:sp>
      <p:sp>
        <p:nvSpPr>
          <p:cNvPr id="43" name="右箭头 16"/>
          <p:cNvSpPr/>
          <p:nvPr/>
        </p:nvSpPr>
        <p:spPr>
          <a:xfrm rot="5400000">
            <a:off x="7333417" y="3719959"/>
            <a:ext cx="272742" cy="60522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471" y="4343400"/>
            <a:ext cx="2067929" cy="13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65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1196975"/>
            <a:ext cx="6381749" cy="4929188"/>
          </a:xfrm>
        </p:spPr>
        <p:txBody>
          <a:bodyPr/>
          <a:lstStyle/>
          <a:p>
            <a:r>
              <a:rPr lang="en-US" sz="2800" dirty="0" smtClean="0"/>
              <a:t>LINE</a:t>
            </a:r>
            <a:r>
              <a:rPr lang="en-US" sz="2800" baseline="30000" dirty="0" smtClean="0"/>
              <a:t>[1]</a:t>
            </a:r>
            <a:r>
              <a:rPr lang="en-US" sz="2800" dirty="0"/>
              <a:t>: explicitly preserves both </a:t>
            </a:r>
            <a:r>
              <a:rPr lang="en-US" sz="2800" i="1" dirty="0">
                <a:solidFill>
                  <a:srgbClr val="0000CC"/>
                </a:solidFill>
              </a:rPr>
              <a:t>first-order</a:t>
            </a:r>
            <a:r>
              <a:rPr lang="en-US" sz="2800" i="1" dirty="0"/>
              <a:t> </a:t>
            </a:r>
            <a:r>
              <a:rPr lang="en-US" sz="2800" dirty="0"/>
              <a:t>and </a:t>
            </a:r>
            <a:r>
              <a:rPr lang="en-US" sz="2800" i="1" dirty="0">
                <a:solidFill>
                  <a:srgbClr val="0000CC"/>
                </a:solidFill>
              </a:rPr>
              <a:t>second-order</a:t>
            </a:r>
            <a:r>
              <a:rPr lang="en-US" sz="2800" i="1" dirty="0"/>
              <a:t> </a:t>
            </a:r>
            <a:r>
              <a:rPr lang="en-US" sz="2800" dirty="0" smtClean="0"/>
              <a:t>proximities.</a:t>
            </a:r>
          </a:p>
          <a:p>
            <a:pPr>
              <a:spcBef>
                <a:spcPts val="2472"/>
              </a:spcBef>
            </a:pPr>
            <a:r>
              <a:rPr lang="en-US" sz="2800" dirty="0" smtClean="0"/>
              <a:t>PTE</a:t>
            </a:r>
            <a:r>
              <a:rPr lang="en-US" sz="2800" baseline="30000" dirty="0" smtClean="0"/>
              <a:t>[2]</a:t>
            </a:r>
            <a:r>
              <a:rPr lang="en-US" sz="2800" dirty="0" smtClean="0"/>
              <a:t>: learn </a:t>
            </a:r>
            <a:r>
              <a:rPr lang="en-US" sz="2800" dirty="0" smtClean="0">
                <a:solidFill>
                  <a:srgbClr val="0000CC"/>
                </a:solidFill>
              </a:rPr>
              <a:t>heterogeneous</a:t>
            </a:r>
            <a:r>
              <a:rPr lang="en-US" sz="2800" dirty="0" smtClean="0"/>
              <a:t> text network embedding via a </a:t>
            </a:r>
            <a:r>
              <a:rPr lang="en-US" sz="2800" dirty="0" smtClean="0">
                <a:solidFill>
                  <a:srgbClr val="0000CC"/>
                </a:solidFill>
              </a:rPr>
              <a:t>semi-supervised</a:t>
            </a:r>
            <a:r>
              <a:rPr lang="en-US" sz="2800" dirty="0" smtClean="0"/>
              <a:t> manner.</a:t>
            </a:r>
          </a:p>
          <a:p>
            <a:pPr>
              <a:spcBef>
                <a:spcPts val="2472"/>
              </a:spcBef>
            </a:pPr>
            <a:r>
              <a:rPr lang="en-US" sz="2800" dirty="0" smtClean="0"/>
              <a:t>Node2vec</a:t>
            </a:r>
            <a:r>
              <a:rPr lang="en-US" sz="2800" baseline="30000" dirty="0" smtClean="0"/>
              <a:t>[3]</a:t>
            </a:r>
            <a:r>
              <a:rPr lang="en-US" sz="2800" dirty="0" smtClean="0"/>
              <a:t>: use a </a:t>
            </a:r>
            <a:r>
              <a:rPr lang="en-US" sz="2800" dirty="0" smtClean="0">
                <a:solidFill>
                  <a:srgbClr val="0000CC"/>
                </a:solidFill>
              </a:rPr>
              <a:t>biased</a:t>
            </a:r>
            <a:r>
              <a:rPr lang="en-US" sz="2800" dirty="0" smtClean="0"/>
              <a:t> random walk to better explore node’s </a:t>
            </a:r>
            <a:r>
              <a:rPr lang="en-US" sz="2800" dirty="0" smtClean="0">
                <a:solidFill>
                  <a:srgbClr val="0000CC"/>
                </a:solidFill>
              </a:rPr>
              <a:t>neighborhood</a:t>
            </a:r>
            <a:endParaRPr lang="en-US" sz="2800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] J.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Tang,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M. Qu, M.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Wang,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Zhang,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J.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Yan, and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Q.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Mei. 2015. Line: Large-scale information network embedding. </a:t>
            </a:r>
            <a:r>
              <a:rPr lang="en-US" sz="1200" i="1" dirty="0" smtClean="0">
                <a:latin typeface="Times New Roman" charset="0"/>
                <a:ea typeface="Times New Roman" charset="0"/>
                <a:cs typeface="Times New Roman" charset="0"/>
              </a:rPr>
              <a:t>WWW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1067–1077.</a:t>
            </a:r>
          </a:p>
          <a:p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[2] J.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Tang,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M.  Qu,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Q.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Mei. 2015.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Pte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Predictive text embedding through large-scale heterogeneous text networks. </a:t>
            </a:r>
            <a:r>
              <a:rPr lang="en-US" sz="1200" i="1" dirty="0" smtClean="0">
                <a:latin typeface="Times New Roman" charset="0"/>
                <a:ea typeface="Times New Roman" charset="0"/>
                <a:cs typeface="Times New Roman" charset="0"/>
              </a:rPr>
              <a:t>KDD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1165–1174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[3] A.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Grover and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J.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Leskovec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2016. node2vec: Scalable feature learning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for networks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i="1" dirty="0" smtClean="0">
                <a:latin typeface="Times New Roman" charset="0"/>
                <a:ea typeface="Times New Roman" charset="0"/>
                <a:cs typeface="Times New Roman" charset="0"/>
              </a:rPr>
              <a:t>KDD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855–864.</a:t>
            </a:r>
            <a:endParaRPr 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050461"/>
            <a:ext cx="1962150" cy="1275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4038600"/>
            <a:ext cx="1828800" cy="1325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2591929"/>
            <a:ext cx="1708150" cy="10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64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Network Embedding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61" y="990600"/>
            <a:ext cx="7940739" cy="57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7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1" y="2209799"/>
            <a:ext cx="8820149" cy="3916363"/>
          </a:xfrm>
        </p:spPr>
        <p:txBody>
          <a:bodyPr/>
          <a:lstStyle/>
          <a:p>
            <a:r>
              <a:rPr lang="en-US" dirty="0" smtClean="0"/>
              <a:t>What are the </a:t>
            </a:r>
            <a:r>
              <a:rPr lang="en-US" dirty="0" smtClean="0">
                <a:solidFill>
                  <a:srgbClr val="FF0000"/>
                </a:solidFill>
              </a:rPr>
              <a:t>fundamentals</a:t>
            </a:r>
            <a:r>
              <a:rPr lang="en-US" dirty="0" smtClean="0"/>
              <a:t> underlying the </a:t>
            </a:r>
            <a:r>
              <a:rPr lang="en-US" dirty="0" smtClean="0">
                <a:solidFill>
                  <a:srgbClr val="0000CC"/>
                </a:solidFill>
              </a:rPr>
              <a:t>different models</a:t>
            </a:r>
            <a:r>
              <a:rPr lang="en-US" dirty="0" smtClean="0"/>
              <a:t>?</a:t>
            </a:r>
          </a:p>
          <a:p>
            <a:r>
              <a:rPr lang="en-US" dirty="0"/>
              <a:t>o</a:t>
            </a:r>
            <a:r>
              <a:rPr lang="en-US" dirty="0" smtClean="0"/>
              <a:t>r</a:t>
            </a:r>
          </a:p>
          <a:p>
            <a:r>
              <a:rPr lang="en-US" dirty="0" smtClean="0"/>
              <a:t>Can we </a:t>
            </a:r>
            <a:r>
              <a:rPr lang="en-US" dirty="0" smtClean="0">
                <a:solidFill>
                  <a:srgbClr val="FF0000"/>
                </a:solidFill>
              </a:rPr>
              <a:t>unify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rgbClr val="0000CC"/>
                </a:solidFill>
              </a:rPr>
              <a:t>different</a:t>
            </a:r>
            <a:r>
              <a:rPr lang="en-US" dirty="0" smtClean="0"/>
              <a:t> network embedding approaches?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2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=(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sz="2800" dirty="0" smtClean="0"/>
              <a:t> is a connected network, with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|=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/>
              <a:t>nodes and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|=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sz="2800" dirty="0" smtClean="0"/>
              <a:t> edges</a:t>
            </a:r>
          </a:p>
          <a:p>
            <a:endParaRPr lang="en-US" sz="2800" dirty="0" smtClean="0"/>
          </a:p>
          <a:p>
            <a:r>
              <a:rPr lang="en-US" sz="2800" dirty="0" smtClean="0"/>
              <a:t>Let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2800" dirty="0" smtClean="0"/>
              <a:t> be an adjacency matrix, with </a:t>
            </a:r>
            <a:r>
              <a:rPr lang="en-US" sz="2800" i="1" dirty="0" err="1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28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i,j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2800" i="1" dirty="0" err="1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28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i,j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&gt;0 </a:t>
            </a:r>
            <a:r>
              <a:rPr lang="en-US" sz="2800" dirty="0" smtClean="0"/>
              <a:t>representing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800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, j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)∈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2800" i="1" dirty="0" smtClean="0"/>
              <a:t> </a:t>
            </a:r>
            <a:r>
              <a:rPr lang="en-US" sz="2800" dirty="0" smtClean="0"/>
              <a:t>and </a:t>
            </a:r>
            <a:r>
              <a:rPr lang="en-US" sz="2800" i="1" dirty="0" err="1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28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i,j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=0</a:t>
            </a:r>
            <a:r>
              <a:rPr lang="en-US" sz="2800" dirty="0" smtClean="0"/>
              <a:t> indicating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800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)∉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E</a:t>
            </a:r>
          </a:p>
          <a:p>
            <a:r>
              <a:rPr lang="en-US" sz="2800" dirty="0" smtClean="0">
                <a:ea typeface="Times New Roman" charset="0"/>
                <a:cs typeface="Times New Roman" charset="0"/>
              </a:rPr>
              <a:t>Let 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D=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diag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sz="2800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mr-IN" sz="2800" i="1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800" i="1" dirty="0" err="1" smtClean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sz="28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sz="2800" i="1" dirty="0" smtClean="0"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ea typeface="Times New Roman" charset="0"/>
                <a:cs typeface="Times New Roman" charset="0"/>
              </a:rPr>
              <a:t>be the degree matrix</a:t>
            </a:r>
            <a:r>
              <a:rPr lang="en-US" sz="2800" i="1" dirty="0" smtClean="0">
                <a:ea typeface="Times New Roman" charset="0"/>
                <a:cs typeface="Times New Roman" charset="0"/>
              </a:rPr>
              <a:t>, </a:t>
            </a:r>
            <a:r>
              <a:rPr lang="en-US" sz="2800" dirty="0" smtClean="0">
                <a:ea typeface="Times New Roman" charset="0"/>
                <a:cs typeface="Times New Roman" charset="0"/>
              </a:rPr>
              <a:t>where</a:t>
            </a:r>
            <a:r>
              <a:rPr lang="en-US" sz="2800" i="1" dirty="0" smtClean="0">
                <a:ea typeface="Times New Roman" charset="0"/>
                <a:cs typeface="Times New Roman" charset="0"/>
              </a:rPr>
              <a:t> 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d </a:t>
            </a:r>
            <a:r>
              <a:rPr lang="en-US" sz="2800" dirty="0" smtClean="0">
                <a:ea typeface="Times New Roman" charset="0"/>
                <a:cs typeface="Times New Roman" charset="0"/>
              </a:rPr>
              <a:t>is the </a:t>
            </a:r>
            <a:r>
              <a:rPr lang="en-US" sz="2800" dirty="0">
                <a:ea typeface="Times New Roman" charset="0"/>
                <a:cs typeface="Times New Roman" charset="0"/>
              </a:rPr>
              <a:t>degree of node 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2800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sz="2800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800" dirty="0" smtClean="0">
              <a:ea typeface="Times New Roman" charset="0"/>
              <a:cs typeface="Times New Roman" charset="0"/>
            </a:endParaRPr>
          </a:p>
          <a:p>
            <a:r>
              <a:rPr lang="en-US" sz="2800" dirty="0" smtClean="0">
                <a:ea typeface="Times New Roman" charset="0"/>
                <a:cs typeface="Times New Roman" charset="0"/>
              </a:rPr>
              <a:t>Define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vol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)=∑</a:t>
            </a:r>
            <a:r>
              <a:rPr lang="en-US" sz="28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∑</a:t>
            </a:r>
            <a:r>
              <a:rPr lang="en-US" sz="28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sz="2800" i="1" dirty="0" err="1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28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i,j</a:t>
            </a:r>
            <a:r>
              <a:rPr lang="en-US" sz="2800" dirty="0" smtClean="0">
                <a:ea typeface="Times New Roman" charset="0"/>
                <a:cs typeface="Times New Roman" charset="0"/>
              </a:rPr>
              <a:t> </a:t>
            </a:r>
            <a:endParaRPr lang="en-US" sz="2800" i="1" baseline="-250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483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82" y="274638"/>
            <a:ext cx="8642838" cy="792162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Unifying</a:t>
            </a:r>
            <a:r>
              <a:rPr lang="en-US" sz="3600" dirty="0" smtClean="0"/>
              <a:t> </a:t>
            </a:r>
            <a:r>
              <a:rPr lang="en-US" sz="3600" dirty="0" err="1" smtClean="0">
                <a:solidFill>
                  <a:srgbClr val="0000CC"/>
                </a:solidFill>
              </a:rPr>
              <a:t>DeepWalk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rgbClr val="0000CC"/>
                </a:solidFill>
              </a:rPr>
              <a:t>LINE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rgbClr val="0000CC"/>
                </a:solidFill>
              </a:rPr>
              <a:t>PTE</a:t>
            </a:r>
            <a:r>
              <a:rPr lang="en-US" sz="3600" dirty="0" smtClean="0"/>
              <a:t>, and </a:t>
            </a:r>
            <a:r>
              <a:rPr lang="en-US" sz="3600" dirty="0" smtClean="0">
                <a:solidFill>
                  <a:srgbClr val="0000CC"/>
                </a:solidFill>
              </a:rPr>
              <a:t>node2vec </a:t>
            </a:r>
            <a:r>
              <a:rPr lang="en-US" sz="3600" dirty="0" smtClean="0">
                <a:solidFill>
                  <a:schemeClr val="tx1"/>
                </a:solidFill>
              </a:rPr>
              <a:t>into Matrix Forms</a:t>
            </a:r>
            <a:endParaRPr lang="en-US" sz="3600" baseline="30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1" y="1360316"/>
            <a:ext cx="6286499" cy="2983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4480867"/>
            <a:ext cx="7048499" cy="16913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1]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J.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Qiu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Y.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Dong,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Ma,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J.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Li,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K.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Wang, and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J.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Tang.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2018. Network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Embedding as Matrix Factorization: Unifying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DeepWalk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LINE, PTE, and node2vec.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WSDM’18.</a:t>
            </a:r>
          </a:p>
        </p:txBody>
      </p:sp>
    </p:spTree>
    <p:extLst>
      <p:ext uri="{BB962C8B-B14F-4D97-AF65-F5344CB8AC3E}">
        <p14:creationId xmlns:p14="http://schemas.microsoft.com/office/powerpoint/2010/main" val="692494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with </a:t>
            </a:r>
            <a:r>
              <a:rPr lang="en-US" dirty="0" err="1" smtClean="0"/>
              <a:t>DeepWalk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3454"/>
            <a:ext cx="9144000" cy="33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62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DeepWalk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80" y="1372863"/>
            <a:ext cx="8893420" cy="46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15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DeepWalk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14694"/>
            <a:ext cx="9144000" cy="48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96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8353"/>
            <a:ext cx="9144000" cy="523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10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History</a:t>
            </a:r>
            <a:endParaRPr lang="en-US" dirty="0"/>
          </a:p>
        </p:txBody>
      </p:sp>
      <p:pic>
        <p:nvPicPr>
          <p:cNvPr id="4" name="图片 3" descr="C:\Users\LiHongmei\Documents\Tencent Files\1026476283\FileRecv\2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b="9244"/>
          <a:stretch/>
        </p:blipFill>
        <p:spPr bwMode="auto">
          <a:xfrm>
            <a:off x="813110" y="1196975"/>
            <a:ext cx="7457700" cy="45791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447801" y="5447219"/>
            <a:ext cx="2590800" cy="646331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108000" indent="-108000">
              <a:buFont typeface="Arial" charset="0"/>
              <a:buChar char="•"/>
            </a:pPr>
            <a:r>
              <a:rPr lang="en-US" altLang="zh-CN" smtClean="0"/>
              <a:t>Logic </a:t>
            </a:r>
            <a:r>
              <a:rPr lang="en-US" altLang="zh-CN" dirty="0" smtClean="0"/>
              <a:t>Theory Machine </a:t>
            </a:r>
          </a:p>
          <a:p>
            <a:pPr marL="108000" indent="-108000">
              <a:buFont typeface="Arial" charset="0"/>
              <a:buChar char="•"/>
            </a:pPr>
            <a:r>
              <a:rPr lang="en-US" altLang="zh-CN" dirty="0" smtClean="0"/>
              <a:t>Perceptron</a:t>
            </a:r>
            <a:endParaRPr lang="zh-CN" altLang="en-US" dirty="0"/>
          </a:p>
        </p:txBody>
      </p:sp>
      <p:sp>
        <p:nvSpPr>
          <p:cNvPr id="9" name="文本框 2"/>
          <p:cNvSpPr txBox="1"/>
          <p:nvPr/>
        </p:nvSpPr>
        <p:spPr>
          <a:xfrm>
            <a:off x="4208071" y="5447218"/>
            <a:ext cx="2192729" cy="646331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108000" indent="-108000">
              <a:buFont typeface="Arial" charset="0"/>
              <a:buChar char="•"/>
            </a:pPr>
            <a:r>
              <a:rPr lang="en-US" altLang="zh-CN" dirty="0"/>
              <a:t>Expert System</a:t>
            </a:r>
          </a:p>
          <a:p>
            <a:pPr marL="108000" indent="-108000">
              <a:buFont typeface="Arial" charset="0"/>
              <a:buChar char="•"/>
            </a:pPr>
            <a:r>
              <a:rPr lang="en-US" altLang="zh-CN" dirty="0"/>
              <a:t>Decision </a:t>
            </a:r>
            <a:r>
              <a:rPr lang="en-US" altLang="zh-CN" dirty="0" smtClean="0"/>
              <a:t>Tree</a:t>
            </a:r>
            <a:endParaRPr lang="en-US" altLang="zh-CN" dirty="0"/>
          </a:p>
        </p:txBody>
      </p:sp>
      <p:sp>
        <p:nvSpPr>
          <p:cNvPr id="10" name="文本框 2"/>
          <p:cNvSpPr txBox="1"/>
          <p:nvPr/>
        </p:nvSpPr>
        <p:spPr>
          <a:xfrm>
            <a:off x="6570271" y="5447218"/>
            <a:ext cx="2192729" cy="646331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108000" indent="-108000">
              <a:buFont typeface="Arial" charset="0"/>
              <a:buChar char="•"/>
            </a:pPr>
            <a:r>
              <a:rPr lang="en-US" altLang="zh-CN" dirty="0" smtClean="0"/>
              <a:t>Big Data</a:t>
            </a:r>
          </a:p>
          <a:p>
            <a:pPr marL="108000" indent="-108000">
              <a:buFont typeface="Arial" charset="0"/>
              <a:buChar char="•"/>
            </a:pPr>
            <a:r>
              <a:rPr lang="en-US" altLang="zh-CN" dirty="0" smtClean="0"/>
              <a:t>Deep Learning</a:t>
            </a:r>
            <a:endParaRPr lang="en-US" altLang="zh-CN" dirty="0"/>
          </a:p>
        </p:txBody>
      </p:sp>
      <p:sp>
        <p:nvSpPr>
          <p:cNvPr id="11" name="文本框 2"/>
          <p:cNvSpPr txBox="1"/>
          <p:nvPr/>
        </p:nvSpPr>
        <p:spPr>
          <a:xfrm>
            <a:off x="6248401" y="2099846"/>
            <a:ext cx="1676400" cy="3693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Third</a:t>
            </a:r>
            <a:endParaRPr lang="en-US" altLang="zh-CN" dirty="0"/>
          </a:p>
        </p:txBody>
      </p:sp>
      <p:sp>
        <p:nvSpPr>
          <p:cNvPr id="12" name="文本框 2"/>
          <p:cNvSpPr txBox="1"/>
          <p:nvPr/>
        </p:nvSpPr>
        <p:spPr>
          <a:xfrm>
            <a:off x="4572000" y="2099846"/>
            <a:ext cx="1330391" cy="3693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mtClean="0"/>
              <a:t>Second</a:t>
            </a:r>
            <a:endParaRPr lang="en-US" altLang="zh-CN" dirty="0"/>
          </a:p>
        </p:txBody>
      </p:sp>
      <p:sp>
        <p:nvSpPr>
          <p:cNvPr id="13" name="文本框 2"/>
          <p:cNvSpPr txBox="1"/>
          <p:nvPr/>
        </p:nvSpPr>
        <p:spPr>
          <a:xfrm>
            <a:off x="2514600" y="2099846"/>
            <a:ext cx="1565210" cy="3693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First</a:t>
            </a:r>
            <a:endParaRPr lang="en-US" altLang="zh-CN" dirty="0"/>
          </a:p>
        </p:txBody>
      </p:sp>
      <p:sp>
        <p:nvSpPr>
          <p:cNvPr id="14" name="文本框 2"/>
          <p:cNvSpPr txBox="1"/>
          <p:nvPr/>
        </p:nvSpPr>
        <p:spPr>
          <a:xfrm>
            <a:off x="1447800" y="1564068"/>
            <a:ext cx="1565210" cy="3693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Hot degree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文本框 2"/>
          <p:cNvSpPr txBox="1"/>
          <p:nvPr/>
        </p:nvSpPr>
        <p:spPr>
          <a:xfrm>
            <a:off x="2230404" y="2761427"/>
            <a:ext cx="1849405" cy="40011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endParaRPr lang="en-US" altLang="zh-CN" sz="2000" dirty="0"/>
          </a:p>
        </p:txBody>
      </p:sp>
      <p:sp>
        <p:nvSpPr>
          <p:cNvPr id="16" name="文本框 2"/>
          <p:cNvSpPr txBox="1"/>
          <p:nvPr/>
        </p:nvSpPr>
        <p:spPr>
          <a:xfrm>
            <a:off x="4603377" y="2685077"/>
            <a:ext cx="1299014" cy="68697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square" rtlCol="0">
            <a:noAutofit/>
          </a:bodyPr>
          <a:lstStyle/>
          <a:p>
            <a:endParaRPr lang="en-US" altLang="zh-CN" sz="2000" dirty="0"/>
          </a:p>
        </p:txBody>
      </p:sp>
      <p:sp>
        <p:nvSpPr>
          <p:cNvPr id="17" name="文本框 2"/>
          <p:cNvSpPr txBox="1"/>
          <p:nvPr/>
        </p:nvSpPr>
        <p:spPr>
          <a:xfrm>
            <a:off x="6400800" y="3637124"/>
            <a:ext cx="1299014" cy="68697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square" rtlCol="0">
            <a:noAutofit/>
          </a:bodyPr>
          <a:lstStyle/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31499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DeepWalk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200"/>
            <a:ext cx="9144000" cy="49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772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DeepWalk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200"/>
            <a:ext cx="9144000" cy="42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01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DeepWalk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6800"/>
            <a:ext cx="9144000" cy="55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04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DeepWalk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200"/>
            <a:ext cx="9144000" cy="52652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3657600"/>
            <a:ext cx="2362200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CC"/>
                </a:solidFill>
              </a:rPr>
              <a:t>Distinguish direction and distance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311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792162"/>
          </a:xfrm>
        </p:spPr>
        <p:txBody>
          <a:bodyPr/>
          <a:lstStyle/>
          <a:p>
            <a:r>
              <a:rPr lang="en-US" dirty="0" err="1"/>
              <a:t>DeepWalk</a:t>
            </a:r>
            <a:r>
              <a:rPr lang="en-US" dirty="0"/>
              <a:t> as Implicit Matrix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200"/>
            <a:ext cx="9144000" cy="55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4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DeepWalk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Theorems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1" y="1096158"/>
            <a:ext cx="8534400" cy="57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04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DeepWalk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Conclusion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438400"/>
            <a:ext cx="7391400" cy="21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33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DeepWalk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371600"/>
            <a:ext cx="9144000" cy="4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96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35848"/>
            <a:ext cx="9144000" cy="4221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009564"/>
            <a:ext cx="8661888" cy="58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82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39790"/>
            <a:ext cx="8893420" cy="54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44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19469" r="19538"/>
          <a:stretch/>
        </p:blipFill>
        <p:spPr>
          <a:xfrm>
            <a:off x="2910277" y="3964862"/>
            <a:ext cx="1582360" cy="1624057"/>
          </a:xfrm>
          <a:prstGeom prst="rect">
            <a:avLst/>
          </a:prstGeom>
        </p:spPr>
      </p:pic>
      <p:sp>
        <p:nvSpPr>
          <p:cNvPr id="11" name="矩形 16"/>
          <p:cNvSpPr/>
          <p:nvPr/>
        </p:nvSpPr>
        <p:spPr>
          <a:xfrm>
            <a:off x="4775345" y="3987255"/>
            <a:ext cx="1595804" cy="15958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900" y="3993116"/>
            <a:ext cx="1609249" cy="1609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National AI Strategy</a:t>
            </a:r>
            <a:endParaRPr 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矩形 8"/>
          <p:cNvSpPr/>
          <p:nvPr/>
        </p:nvSpPr>
        <p:spPr>
          <a:xfrm>
            <a:off x="1813540" y="1534636"/>
            <a:ext cx="5070039" cy="582231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31" dirty="0">
                <a:latin typeface="SimHei" charset="0"/>
                <a:ea typeface="SimHei" charset="0"/>
                <a:cs typeface="SimHei" charset="0"/>
              </a:rPr>
              <a:t>国务院印发</a:t>
            </a:r>
            <a:r>
              <a:rPr lang="en-US" altLang="zh-CN" sz="2031" dirty="0">
                <a:latin typeface="SimHei" charset="0"/>
                <a:ea typeface="SimHei" charset="0"/>
                <a:cs typeface="SimHei" charset="0"/>
              </a:rPr>
              <a:t>《</a:t>
            </a:r>
            <a:r>
              <a:rPr lang="zh-CN" altLang="en-US" sz="2031" dirty="0">
                <a:latin typeface="SimHei" charset="0"/>
                <a:ea typeface="SimHei" charset="0"/>
                <a:cs typeface="SimHei" charset="0"/>
              </a:rPr>
              <a:t>新一代人工智能发展规划</a:t>
            </a:r>
            <a:r>
              <a:rPr lang="en-US" altLang="zh-CN" sz="2031" dirty="0">
                <a:latin typeface="SimHei" charset="0"/>
                <a:ea typeface="SimHei" charset="0"/>
                <a:cs typeface="SimHei" charset="0"/>
              </a:rPr>
              <a:t>》</a:t>
            </a:r>
            <a:endParaRPr lang="zh-CN" altLang="en-US" sz="2031" dirty="0">
              <a:latin typeface="SimHei" charset="0"/>
              <a:ea typeface="SimHei" charset="0"/>
              <a:cs typeface="SimHei" charset="0"/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1870202" y="2125879"/>
            <a:ext cx="5024031" cy="121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46" dirty="0">
                <a:latin typeface="SimHei" charset="0"/>
                <a:ea typeface="SimHei" charset="0"/>
                <a:cs typeface="SimHei" charset="0"/>
              </a:rPr>
              <a:t>“</a:t>
            </a:r>
            <a:r>
              <a:rPr lang="zh-CN" altLang="en-US" dirty="0">
                <a:latin typeface="SimHei" charset="0"/>
                <a:ea typeface="SimHei" charset="0"/>
                <a:cs typeface="SimHei" charset="0"/>
              </a:rPr>
              <a:t>要把人工智能发展放 在国家战略层面系统布局、主动谋划，牢牢把握人工智能发展新 阶段国际竞争的战略主动，打造竞争新优势、开拓发展新空间， 有效保障国家安全。</a:t>
            </a:r>
            <a:r>
              <a:rPr lang="en-US" altLang="zh-CN" sz="1846" dirty="0">
                <a:latin typeface="SimHei" charset="0"/>
                <a:ea typeface="SimHei" charset="0"/>
                <a:cs typeface="SimHei" charset="0"/>
              </a:rPr>
              <a:t>”</a:t>
            </a:r>
            <a:endParaRPr kumimoji="1" lang="zh-CN" altLang="en-US" sz="1846" dirty="0">
              <a:latin typeface="SimHei" charset="0"/>
              <a:ea typeface="SimHei" charset="0"/>
              <a:cs typeface="SimHei" charset="0"/>
            </a:endParaRPr>
          </a:p>
        </p:txBody>
      </p:sp>
      <p:sp>
        <p:nvSpPr>
          <p:cNvPr id="6" name="文本框 17"/>
          <p:cNvSpPr txBox="1"/>
          <p:nvPr/>
        </p:nvSpPr>
        <p:spPr>
          <a:xfrm>
            <a:off x="5170220" y="3030187"/>
            <a:ext cx="171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SimHei" charset="0"/>
                <a:ea typeface="SimHei" charset="0"/>
                <a:cs typeface="SimHei" charset="0"/>
              </a:rPr>
              <a:t>   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2017, July</a:t>
            </a:r>
            <a:endParaRPr kumimoji="1" lang="zh-CN" altLang="en-US" dirty="0">
              <a:latin typeface="SimHei" charset="0"/>
              <a:ea typeface="SimHei" charset="0"/>
              <a:cs typeface="SimHei" charset="0"/>
            </a:endParaRPr>
          </a:p>
        </p:txBody>
      </p:sp>
      <p:sp>
        <p:nvSpPr>
          <p:cNvPr id="7" name="矩形 1"/>
          <p:cNvSpPr/>
          <p:nvPr/>
        </p:nvSpPr>
        <p:spPr>
          <a:xfrm>
            <a:off x="1053268" y="5657793"/>
            <a:ext cx="1595804" cy="329711"/>
          </a:xfrm>
          <a:prstGeom prst="rect">
            <a:avLst/>
          </a:prstGeom>
          <a:solidFill>
            <a:srgbClr val="25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7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053268" y="5685635"/>
            <a:ext cx="1588477" cy="27402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1292" b="1" dirty="0" smtClean="0">
                <a:solidFill>
                  <a:schemeClr val="bg1"/>
                </a:solidFill>
                <a:latin typeface="方正兰亭黑简体" charset="0"/>
                <a:ea typeface="方正兰亭黑简体" charset="0"/>
              </a:rPr>
              <a:t>Intelligent Robots</a:t>
            </a:r>
            <a:endParaRPr lang="en-US" altLang="zh-CN" sz="1292" b="1" dirty="0">
              <a:solidFill>
                <a:schemeClr val="bg1"/>
              </a:solidFill>
              <a:latin typeface="方正兰亭黑简体" charset="0"/>
              <a:ea typeface="方正兰亭黑简体" charset="0"/>
            </a:endParaRPr>
          </a:p>
        </p:txBody>
      </p:sp>
      <p:sp>
        <p:nvSpPr>
          <p:cNvPr id="9" name="矩形 3"/>
          <p:cNvSpPr/>
          <p:nvPr/>
        </p:nvSpPr>
        <p:spPr>
          <a:xfrm>
            <a:off x="1053268" y="3993116"/>
            <a:ext cx="1595804" cy="15958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21"/>
          <p:cNvSpPr/>
          <p:nvPr/>
        </p:nvSpPr>
        <p:spPr>
          <a:xfrm>
            <a:off x="2912842" y="5657793"/>
            <a:ext cx="1595803" cy="329711"/>
          </a:xfrm>
          <a:prstGeom prst="rect">
            <a:avLst/>
          </a:prstGeom>
          <a:solidFill>
            <a:srgbClr val="25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7"/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2898188" y="5685635"/>
            <a:ext cx="1594449" cy="30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>
              <a:buFontTx/>
              <a:buNone/>
            </a:pPr>
            <a:r>
              <a:rPr lang="en-US" altLang="zh-CN" sz="1292" b="1" dirty="0" smtClean="0">
                <a:solidFill>
                  <a:schemeClr val="bg1"/>
                </a:solidFill>
                <a:latin typeface="方正兰亭黑简体" charset="0"/>
                <a:ea typeface="方正兰亭黑简体" charset="0"/>
              </a:rPr>
              <a:t>AI Education</a:t>
            </a:r>
            <a:endParaRPr lang="en-US" altLang="zh-CN" sz="1292" b="1" dirty="0">
              <a:solidFill>
                <a:schemeClr val="bg1"/>
              </a:solidFill>
              <a:latin typeface="方正兰亭黑简体" charset="0"/>
              <a:ea typeface="方正兰亭黑简体" charset="0"/>
            </a:endParaRPr>
          </a:p>
        </p:txBody>
      </p:sp>
      <p:sp>
        <p:nvSpPr>
          <p:cNvPr id="14" name="矩形 23"/>
          <p:cNvSpPr/>
          <p:nvPr/>
        </p:nvSpPr>
        <p:spPr>
          <a:xfrm>
            <a:off x="4779742" y="5657793"/>
            <a:ext cx="1595803" cy="329711"/>
          </a:xfrm>
          <a:prstGeom prst="rect">
            <a:avLst/>
          </a:prstGeom>
          <a:solidFill>
            <a:srgbClr val="25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7"/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4763734" y="5685635"/>
            <a:ext cx="1378815" cy="27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>
              <a:buFontTx/>
              <a:buNone/>
            </a:pPr>
            <a:r>
              <a:rPr lang="en-US" altLang="zh-CN" sz="1292" b="1" dirty="0" smtClean="0">
                <a:solidFill>
                  <a:schemeClr val="bg1"/>
                </a:solidFill>
                <a:latin typeface="方正兰亭黑简体" charset="0"/>
                <a:ea typeface="方正兰亭黑简体" charset="0"/>
              </a:rPr>
              <a:t>AI Agriculture</a:t>
            </a:r>
            <a:endParaRPr lang="en-US" altLang="zh-CN" sz="1292" b="1" dirty="0">
              <a:solidFill>
                <a:schemeClr val="bg1"/>
              </a:solidFill>
              <a:latin typeface="方正兰亭黑简体" charset="0"/>
              <a:ea typeface="方正兰亭黑简体" charset="0"/>
            </a:endParaRPr>
          </a:p>
        </p:txBody>
      </p:sp>
      <p:pic>
        <p:nvPicPr>
          <p:cNvPr id="18" name="图片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r="-7401"/>
          <a:stretch>
            <a:fillRect/>
          </a:stretch>
        </p:blipFill>
        <p:spPr bwMode="auto">
          <a:xfrm>
            <a:off x="1053268" y="3987254"/>
            <a:ext cx="1729154" cy="160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6"/>
          <p:cNvSpPr/>
          <p:nvPr/>
        </p:nvSpPr>
        <p:spPr>
          <a:xfrm>
            <a:off x="6627591" y="3992607"/>
            <a:ext cx="1595804" cy="15958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>
                <a:solidFill>
                  <a:schemeClr val="tx1"/>
                </a:solidFill>
              </a:rPr>
              <a:t>AI Everything</a:t>
            </a:r>
            <a:r>
              <a:rPr lang="mr-IN" altLang="zh-CN" dirty="0" smtClean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23"/>
          <p:cNvSpPr/>
          <p:nvPr/>
        </p:nvSpPr>
        <p:spPr>
          <a:xfrm>
            <a:off x="6631988" y="5663145"/>
            <a:ext cx="1595803" cy="329711"/>
          </a:xfrm>
          <a:prstGeom prst="rect">
            <a:avLst/>
          </a:prstGeom>
          <a:solidFill>
            <a:srgbClr val="25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7"/>
          </a:p>
        </p:txBody>
      </p:sp>
      <p:sp>
        <p:nvSpPr>
          <p:cNvPr id="21" name="内容占位符 2"/>
          <p:cNvSpPr txBox="1">
            <a:spLocks/>
          </p:cNvSpPr>
          <p:nvPr/>
        </p:nvSpPr>
        <p:spPr bwMode="auto">
          <a:xfrm>
            <a:off x="6930926" y="5690987"/>
            <a:ext cx="1063869" cy="27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>
              <a:buFontTx/>
              <a:buNone/>
            </a:pPr>
            <a:r>
              <a:rPr lang="mr-IN" altLang="zh-CN" sz="1292" b="1" dirty="0">
                <a:solidFill>
                  <a:schemeClr val="bg1"/>
                </a:solidFill>
                <a:latin typeface="方正兰亭黑简体" charset="0"/>
                <a:ea typeface="方正兰亭黑简体" charset="0"/>
              </a:rPr>
              <a:t>…</a:t>
            </a:r>
            <a:r>
              <a:rPr lang="en-US" altLang="zh-CN" sz="1292" b="1" dirty="0">
                <a:solidFill>
                  <a:schemeClr val="bg1"/>
                </a:solidFill>
                <a:latin typeface="方正兰亭黑简体" charset="0"/>
                <a:ea typeface="方正兰亭黑简体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4588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PTE as Implicit Matrix Factorization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23835"/>
            <a:ext cx="9144000" cy="39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0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792162"/>
          </a:xfrm>
        </p:spPr>
        <p:txBody>
          <a:bodyPr/>
          <a:lstStyle/>
          <a:p>
            <a:r>
              <a:rPr lang="en-US"/>
              <a:t>node2vec — 2nd Order Random Walk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43000"/>
            <a:ext cx="9144000" cy="53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49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792162"/>
          </a:xfrm>
        </p:spPr>
        <p:txBody>
          <a:bodyPr/>
          <a:lstStyle/>
          <a:p>
            <a:r>
              <a:rPr lang="en-US"/>
              <a:t>node2vec as Implicit Matrix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432" y="1981200"/>
            <a:ext cx="8326769" cy="30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38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82" y="274638"/>
            <a:ext cx="8642838" cy="792162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Unifying</a:t>
            </a:r>
            <a:r>
              <a:rPr lang="en-US" sz="3600" dirty="0" smtClean="0"/>
              <a:t> </a:t>
            </a:r>
            <a:r>
              <a:rPr lang="en-US" sz="3600" dirty="0" err="1" smtClean="0">
                <a:solidFill>
                  <a:srgbClr val="0000CC"/>
                </a:solidFill>
              </a:rPr>
              <a:t>DeepWalk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rgbClr val="0000CC"/>
                </a:solidFill>
              </a:rPr>
              <a:t>LINE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rgbClr val="0000CC"/>
                </a:solidFill>
              </a:rPr>
              <a:t>PTE</a:t>
            </a:r>
            <a:r>
              <a:rPr lang="en-US" sz="3600" dirty="0" smtClean="0"/>
              <a:t>, and </a:t>
            </a:r>
            <a:r>
              <a:rPr lang="en-US" sz="3600" dirty="0" smtClean="0">
                <a:solidFill>
                  <a:srgbClr val="0000CC"/>
                </a:solidFill>
              </a:rPr>
              <a:t>node2vec </a:t>
            </a:r>
            <a:r>
              <a:rPr lang="en-US" sz="3600" dirty="0" smtClean="0">
                <a:solidFill>
                  <a:schemeClr val="tx1"/>
                </a:solidFill>
              </a:rPr>
              <a:t>into Matrix Forms</a:t>
            </a:r>
            <a:endParaRPr lang="en-US" sz="3600" baseline="30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28800"/>
            <a:ext cx="7892324" cy="37450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1]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J.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Qiu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Y.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Dong,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Ma,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J.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Li,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K.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Wang, and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J.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Tang.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2018. Network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Embedding as Matrix Factorization: Unifying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DeepWalk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LINE, PTE, and node2vec.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WSDM’18.</a:t>
            </a:r>
          </a:p>
        </p:txBody>
      </p:sp>
    </p:spTree>
    <p:extLst>
      <p:ext uri="{BB962C8B-B14F-4D97-AF65-F5344CB8AC3E}">
        <p14:creationId xmlns:p14="http://schemas.microsoft.com/office/powerpoint/2010/main" val="953462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2362200"/>
            <a:ext cx="8436219" cy="3763962"/>
          </a:xfrm>
        </p:spPr>
        <p:txBody>
          <a:bodyPr/>
          <a:lstStyle/>
          <a:p>
            <a:r>
              <a:rPr lang="en-US" dirty="0" smtClean="0"/>
              <a:t>Can we </a:t>
            </a:r>
            <a:r>
              <a:rPr lang="en-US" dirty="0" smtClean="0">
                <a:solidFill>
                  <a:srgbClr val="FF0000"/>
                </a:solidFill>
              </a:rPr>
              <a:t>directly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factorize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rgbClr val="0000CC"/>
                </a:solidFill>
              </a:rPr>
              <a:t>derived matrix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02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88913"/>
            <a:ext cx="9220200" cy="792162"/>
          </a:xfrm>
        </p:spPr>
        <p:txBody>
          <a:bodyPr/>
          <a:lstStyle/>
          <a:p>
            <a:r>
              <a:rPr lang="en-US" dirty="0" err="1" smtClean="0"/>
              <a:t>NetMF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Network Embedding with MF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06678"/>
            <a:ext cx="9144000" cy="49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1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NetMF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1143000"/>
            <a:ext cx="7543800" cy="55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10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NetMF</a:t>
            </a:r>
            <a:r>
              <a:rPr lang="en-US" dirty="0" smtClean="0"/>
              <a:t> for a Small Window Size </a:t>
            </a:r>
            <a:r>
              <a:rPr lang="en-US" i="1" dirty="0" smtClean="0"/>
              <a:t>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88095"/>
            <a:ext cx="9144000" cy="30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6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35848"/>
            <a:ext cx="9144000" cy="4221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NetMF</a:t>
            </a:r>
            <a:r>
              <a:rPr lang="en-US" dirty="0"/>
              <a:t> for a </a:t>
            </a:r>
            <a:r>
              <a:rPr lang="en-US" dirty="0" smtClean="0"/>
              <a:t>Large </a:t>
            </a:r>
            <a:r>
              <a:rPr lang="en-US" dirty="0"/>
              <a:t>Window Size </a:t>
            </a:r>
            <a:r>
              <a:rPr lang="en-US" i="1" dirty="0"/>
              <a:t>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420" y="1098638"/>
            <a:ext cx="8763000" cy="578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9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35848"/>
            <a:ext cx="9144000" cy="4221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NetMF</a:t>
            </a:r>
            <a:r>
              <a:rPr lang="en-US" dirty="0"/>
              <a:t> for a Large Window Size </a:t>
            </a:r>
            <a:r>
              <a:rPr lang="en-US" i="1" dirty="0"/>
              <a:t>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35" y="1219200"/>
            <a:ext cx="869206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03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 </a:t>
            </a:r>
            <a:r>
              <a:rPr lang="en-US" altLang="zh-CN" dirty="0"/>
              <a:t>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cdn-images-1.medium.com/max/2000/1*0RwFsnLCCI5k3NuP5HYXT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204" y="1752600"/>
            <a:ext cx="9217204" cy="482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71800" y="2514600"/>
            <a:ext cx="7620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50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 factorize the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1196975"/>
            <a:ext cx="8569569" cy="4929188"/>
          </a:xfr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342063"/>
            <a:ext cx="9144000" cy="5159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1]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Lehoucq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D.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Sorensen, and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C.Yang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1998. ARPACK users’ guide: solution of large-scale eigenvalue problems with implicitly restarted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Arnoldi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methods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SIAM.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03" y="2695433"/>
            <a:ext cx="6448097" cy="27909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86921" y="2695433"/>
            <a:ext cx="2757079" cy="8074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lvl="1"/>
            <a:r>
              <a:rPr lang="en-US" sz="1400" dirty="0" smtClean="0">
                <a:solidFill>
                  <a:schemeClr val="tx1"/>
                </a:solidFill>
              </a:rPr>
              <a:t>* </a:t>
            </a:r>
            <a:r>
              <a:rPr lang="en-US" dirty="0">
                <a:solidFill>
                  <a:schemeClr val="tx1"/>
                </a:solidFill>
              </a:rPr>
              <a:t>approximate </a:t>
            </a:r>
            <a:r>
              <a:rPr lang="en-US" b="1" i="1" dirty="0">
                <a:solidFill>
                  <a:schemeClr val="tx1"/>
                </a:solidFill>
              </a:rPr>
              <a:t>D</a:t>
            </a:r>
            <a:r>
              <a:rPr lang="en-US" baseline="30000" dirty="0">
                <a:solidFill>
                  <a:schemeClr val="tx1"/>
                </a:solidFill>
              </a:rPr>
              <a:t>-1/2</a:t>
            </a:r>
            <a:r>
              <a:rPr lang="en-US" b="1" i="1" dirty="0">
                <a:solidFill>
                  <a:schemeClr val="tx1"/>
                </a:solidFill>
              </a:rPr>
              <a:t>AD</a:t>
            </a:r>
            <a:r>
              <a:rPr lang="en-US" baseline="30000" dirty="0">
                <a:solidFill>
                  <a:schemeClr val="tx1"/>
                </a:solidFill>
              </a:rPr>
              <a:t>-1/2</a:t>
            </a:r>
            <a:r>
              <a:rPr lang="en-US" dirty="0">
                <a:solidFill>
                  <a:schemeClr val="tx1"/>
                </a:solidFill>
              </a:rPr>
              <a:t> with its top-</a:t>
            </a:r>
            <a:r>
              <a:rPr lang="en-US" i="1" dirty="0">
                <a:solidFill>
                  <a:schemeClr val="tx1"/>
                </a:solidFill>
              </a:rPr>
              <a:t>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eigenpairs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U</a:t>
            </a:r>
            <a:r>
              <a:rPr lang="en-US" baseline="-25000" dirty="0">
                <a:solidFill>
                  <a:schemeClr val="tx1"/>
                </a:solidFill>
              </a:rPr>
              <a:t>h</a:t>
            </a:r>
            <a:r>
              <a:rPr lang="en-US" dirty="0">
                <a:solidFill>
                  <a:schemeClr val="tx1"/>
                </a:solidFill>
              </a:rPr>
              <a:t>𝝠</a:t>
            </a:r>
            <a:r>
              <a:rPr lang="en-US" baseline="-25000" dirty="0" err="1">
                <a:solidFill>
                  <a:schemeClr val="tx1"/>
                </a:solidFill>
              </a:rPr>
              <a:t>h</a:t>
            </a:r>
            <a:r>
              <a:rPr lang="en-US" b="1" i="1" dirty="0" err="1">
                <a:solidFill>
                  <a:schemeClr val="tx1"/>
                </a:solidFill>
              </a:rPr>
              <a:t>U</a:t>
            </a:r>
            <a:r>
              <a:rPr lang="en-US" i="1" baseline="-25000" dirty="0" err="1">
                <a:solidFill>
                  <a:schemeClr val="tx1"/>
                </a:solidFill>
              </a:rPr>
              <a:t>h</a:t>
            </a:r>
            <a:r>
              <a:rPr lang="en-US" baseline="30000" dirty="0" err="1">
                <a:solidFill>
                  <a:schemeClr val="tx1"/>
                </a:solidFill>
              </a:rPr>
              <a:t>T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68992" y="3655267"/>
            <a:ext cx="2757079" cy="8074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0" lvl="1"/>
            <a:r>
              <a:rPr lang="en-US" sz="1400" dirty="0" smtClean="0">
                <a:solidFill>
                  <a:srgbClr val="0000CC"/>
                </a:solidFill>
              </a:rPr>
              <a:t>* </a:t>
            </a:r>
            <a:r>
              <a:rPr lang="en-US" dirty="0" smtClean="0">
                <a:solidFill>
                  <a:srgbClr val="0000CC"/>
                </a:solidFill>
              </a:rPr>
              <a:t>decompose </a:t>
            </a:r>
            <a:r>
              <a:rPr lang="en-US" dirty="0">
                <a:solidFill>
                  <a:srgbClr val="0000CC"/>
                </a:solidFill>
              </a:rPr>
              <a:t>using </a:t>
            </a:r>
            <a:r>
              <a:rPr lang="en-US" dirty="0" err="1">
                <a:solidFill>
                  <a:srgbClr val="0000CC"/>
                </a:solidFill>
              </a:rPr>
              <a:t>Arnoldi</a:t>
            </a:r>
            <a:r>
              <a:rPr lang="en-US" dirty="0">
                <a:solidFill>
                  <a:srgbClr val="0000CC"/>
                </a:solidFill>
              </a:rPr>
              <a:t> algorithm</a:t>
            </a:r>
            <a:r>
              <a:rPr lang="en-US" baseline="30000" dirty="0">
                <a:solidFill>
                  <a:srgbClr val="0000CC"/>
                </a:solidFill>
              </a:rPr>
              <a:t>[1]</a:t>
            </a:r>
          </a:p>
        </p:txBody>
      </p:sp>
      <p:sp>
        <p:nvSpPr>
          <p:cNvPr id="8" name="Rectangle 7"/>
          <p:cNvSpPr/>
          <p:nvPr/>
        </p:nvSpPr>
        <p:spPr>
          <a:xfrm>
            <a:off x="6386921" y="4416775"/>
            <a:ext cx="2757079" cy="8074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0" lvl="1"/>
            <a:r>
              <a:rPr lang="en-US" sz="1400" dirty="0" smtClean="0">
                <a:solidFill>
                  <a:schemeClr val="tx1"/>
                </a:solidFill>
              </a:rPr>
              <a:t>* </a:t>
            </a:r>
            <a:r>
              <a:rPr lang="en-US" dirty="0" smtClean="0">
                <a:solidFill>
                  <a:schemeClr val="tx1"/>
                </a:solidFill>
              </a:rPr>
              <a:t>decompose </a:t>
            </a:r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dirty="0" err="1">
                <a:solidFill>
                  <a:schemeClr val="tx1"/>
                </a:solidFill>
              </a:rPr>
              <a:t>Arnoldi</a:t>
            </a:r>
            <a:r>
              <a:rPr lang="en-US" dirty="0">
                <a:solidFill>
                  <a:schemeClr val="tx1"/>
                </a:solidFill>
              </a:rPr>
              <a:t> algorithm</a:t>
            </a:r>
            <a:r>
              <a:rPr lang="en-US" baseline="30000" dirty="0">
                <a:solidFill>
                  <a:schemeClr val="tx1"/>
                </a:solidFill>
              </a:rPr>
              <a:t>[1]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791200" y="3099150"/>
            <a:ext cx="595721" cy="44450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607857" y="3842402"/>
            <a:ext cx="716743" cy="53346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096000" y="4647594"/>
            <a:ext cx="290922" cy="31007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68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Bound Analysis for </a:t>
            </a:r>
            <a:r>
              <a:rPr lang="en-US" dirty="0" err="1" smtClean="0">
                <a:solidFill>
                  <a:srgbClr val="0000CC"/>
                </a:solidFill>
              </a:rPr>
              <a:t>NetMF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According to </a:t>
            </a:r>
            <a:r>
              <a:rPr lang="en-US" sz="2800" dirty="0" err="1" smtClean="0"/>
              <a:t>Frobenius</a:t>
            </a:r>
            <a:r>
              <a:rPr lang="en-US" sz="2800" dirty="0" smtClean="0"/>
              <a:t> norm’s property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2800" dirty="0"/>
          </a:p>
          <a:p>
            <a:r>
              <a:rPr lang="en-US" sz="2800" dirty="0" smtClean="0"/>
              <a:t>and because </a:t>
            </a:r>
            <a:r>
              <a:rPr lang="en-US" sz="2800" i="1" dirty="0" err="1" smtClean="0"/>
              <a:t>M’</a:t>
            </a:r>
            <a:r>
              <a:rPr lang="en-US" sz="2800" i="1" baseline="-25000" dirty="0" err="1" smtClean="0"/>
              <a:t>i,j</a:t>
            </a:r>
            <a:r>
              <a:rPr lang="en-US" sz="2800" dirty="0" smtClean="0"/>
              <a:t>=max(</a:t>
            </a:r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i,j</a:t>
            </a:r>
            <a:r>
              <a:rPr lang="en-US" sz="2800" dirty="0" smtClean="0"/>
              <a:t>, 1)&gt;=1, we have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800" dirty="0" smtClean="0"/>
              <a:t>Also because the property of NGL,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676400"/>
            <a:ext cx="6624685" cy="1664172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066800" y="4114800"/>
            <a:ext cx="7002007" cy="641488"/>
            <a:chOff x="914400" y="4235312"/>
            <a:chExt cx="7556500" cy="6922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4235312"/>
              <a:ext cx="5943600" cy="6731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1000" y="4267200"/>
              <a:ext cx="1739900" cy="6604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461562"/>
            <a:ext cx="3562349" cy="8880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1" y="5410200"/>
            <a:ext cx="4188070" cy="973443"/>
          </a:xfrm>
          <a:prstGeom prst="rect">
            <a:avLst/>
          </a:prstGeom>
        </p:spPr>
      </p:pic>
      <p:sp>
        <p:nvSpPr>
          <p:cNvPr id="12" name="右箭头 16"/>
          <p:cNvSpPr/>
          <p:nvPr/>
        </p:nvSpPr>
        <p:spPr>
          <a:xfrm>
            <a:off x="4069037" y="5816226"/>
            <a:ext cx="350563" cy="34208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897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15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9" y="1066800"/>
            <a:ext cx="9144000" cy="54898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rgbClr val="FF0000"/>
                </a:solidFill>
              </a:rPr>
              <a:t>  ** </a:t>
            </a:r>
            <a:r>
              <a:rPr lang="en-US" dirty="0" smtClean="0">
                <a:solidFill>
                  <a:srgbClr val="FF0000"/>
                </a:solidFill>
              </a:rPr>
              <a:t>Code </a:t>
            </a:r>
            <a:r>
              <a:rPr lang="en-US" dirty="0">
                <a:solidFill>
                  <a:srgbClr val="FF0000"/>
                </a:solidFill>
              </a:rPr>
              <a:t>available at </a:t>
            </a:r>
            <a:r>
              <a:rPr lang="en-US" dirty="0" err="1">
                <a:solidFill>
                  <a:srgbClr val="FF0000"/>
                </a:solidFill>
              </a:rPr>
              <a:t>github.com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xptree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NetMF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65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9143999" cy="54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57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NetMF</a:t>
            </a:r>
            <a:r>
              <a:rPr lang="en-US" dirty="0" smtClean="0"/>
              <a:t> significantly outperforms LINE and </a:t>
            </a:r>
            <a:r>
              <a:rPr lang="en-US" dirty="0" err="1" smtClean="0"/>
              <a:t>DeepWalk</a:t>
            </a:r>
            <a:r>
              <a:rPr lang="en-US" dirty="0" smtClean="0"/>
              <a:t> when sparse labeled vertices are provided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24200"/>
            <a:ext cx="9144000" cy="19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9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Our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1676399"/>
            <a:ext cx="8436219" cy="44497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Network representations learning</a:t>
            </a:r>
          </a:p>
          <a:p>
            <a:r>
              <a:rPr lang="en-US" dirty="0" smtClean="0"/>
              <a:t>Behavior </a:t>
            </a:r>
            <a:r>
              <a:rPr lang="en-US" dirty="0" smtClean="0">
                <a:solidFill>
                  <a:srgbClr val="C00000"/>
                </a:solidFill>
              </a:rPr>
              <a:t>prediction</a:t>
            </a:r>
            <a:r>
              <a:rPr lang="en-US" dirty="0" smtClean="0"/>
              <a:t> with representations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Learning with user feedback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355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Social Influence?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1196975"/>
            <a:ext cx="8569569" cy="4929188"/>
          </a:xfrm>
        </p:spPr>
        <p:txBody>
          <a:bodyPr/>
          <a:lstStyle/>
          <a:p>
            <a:r>
              <a:rPr lang="en-US" dirty="0"/>
              <a:t>Social influence occurs when one's </a:t>
            </a:r>
            <a:r>
              <a:rPr lang="en-US" dirty="0" smtClean="0">
                <a:solidFill>
                  <a:srgbClr val="FF0000"/>
                </a:solidFill>
              </a:rPr>
              <a:t>opinions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6600"/>
                </a:solidFill>
              </a:rPr>
              <a:t>emotions</a:t>
            </a:r>
            <a:r>
              <a:rPr lang="en-US" dirty="0" smtClean="0"/>
              <a:t>, </a:t>
            </a:r>
            <a:r>
              <a:rPr lang="en-US" dirty="0"/>
              <a:t>or </a:t>
            </a:r>
            <a:r>
              <a:rPr lang="en-US" dirty="0">
                <a:solidFill>
                  <a:srgbClr val="0000FF"/>
                </a:solidFill>
              </a:rPr>
              <a:t>behaviors</a:t>
            </a:r>
            <a:r>
              <a:rPr lang="en-US" dirty="0"/>
              <a:t> are affected by others, intentionally or </a:t>
            </a:r>
            <a:r>
              <a:rPr lang="en-US" dirty="0" smtClean="0"/>
              <a:t>unintentionally.</a:t>
            </a:r>
            <a:r>
              <a:rPr lang="en-US" baseline="30000" dirty="0" smtClean="0"/>
              <a:t>[1]</a:t>
            </a:r>
          </a:p>
          <a:p>
            <a:pPr lvl="1"/>
            <a:r>
              <a:rPr lang="en-US" b="1" dirty="0" smtClean="0"/>
              <a:t>Informational </a:t>
            </a:r>
            <a:r>
              <a:rPr lang="en-US" b="1" dirty="0"/>
              <a:t>social influence</a:t>
            </a:r>
            <a:r>
              <a:rPr lang="en-US" dirty="0"/>
              <a:t>: </a:t>
            </a:r>
            <a:r>
              <a:rPr lang="en-US" dirty="0" smtClean="0"/>
              <a:t>to </a:t>
            </a:r>
            <a:r>
              <a:rPr lang="en-US" dirty="0"/>
              <a:t>accept information from </a:t>
            </a:r>
            <a:r>
              <a:rPr lang="en-US" dirty="0" smtClean="0"/>
              <a:t>another;</a:t>
            </a:r>
          </a:p>
          <a:p>
            <a:pPr lvl="1"/>
            <a:r>
              <a:rPr lang="en-US" b="1" dirty="0" smtClean="0"/>
              <a:t>Normative </a:t>
            </a:r>
            <a:r>
              <a:rPr lang="en-US" b="1" dirty="0"/>
              <a:t>social influence</a:t>
            </a:r>
            <a:r>
              <a:rPr lang="en-US" dirty="0"/>
              <a:t>: </a:t>
            </a:r>
            <a:r>
              <a:rPr lang="en-US" dirty="0" smtClean="0"/>
              <a:t>to </a:t>
            </a:r>
            <a:r>
              <a:rPr lang="en-US" dirty="0"/>
              <a:t>conform to the positive expectations of others. </a:t>
            </a:r>
          </a:p>
        </p:txBody>
      </p:sp>
      <p:sp>
        <p:nvSpPr>
          <p:cNvPr id="5" name="副标题 4"/>
          <p:cNvSpPr txBox="1">
            <a:spLocks/>
          </p:cNvSpPr>
          <p:nvPr/>
        </p:nvSpPr>
        <p:spPr bwMode="auto">
          <a:xfrm>
            <a:off x="0" y="6365631"/>
            <a:ext cx="9144000" cy="49236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66154" tIns="42203" rIns="166154" bIns="42203" numCol="1" anchor="ctr" anchorCtr="0" compatLnSpc="1">
            <a:prstTxWarp prst="textNoShape">
              <a:avLst/>
            </a:prstTxWarp>
          </a:bodyPr>
          <a:lstStyle/>
          <a:p>
            <a:pPr lvl="0">
              <a:spcBef>
                <a:spcPct val="20000"/>
              </a:spcBef>
            </a:pPr>
            <a:r>
              <a:rPr lang="en-US" altLang="zh-CN" sz="1292" kern="0" dirty="0">
                <a:latin typeface="+mn-lt"/>
                <a:ea typeface="+mn-ea"/>
              </a:rPr>
              <a:t>[1] http://</a:t>
            </a:r>
            <a:r>
              <a:rPr lang="en-US" altLang="zh-CN" sz="1292" kern="0" dirty="0" err="1">
                <a:latin typeface="+mn-lt"/>
                <a:ea typeface="+mn-ea"/>
              </a:rPr>
              <a:t>en.wikipedia.org</a:t>
            </a:r>
            <a:r>
              <a:rPr lang="en-US" altLang="zh-CN" sz="1292" kern="0" dirty="0">
                <a:latin typeface="+mn-lt"/>
                <a:ea typeface="+mn-ea"/>
              </a:rPr>
              <a:t>/wiki/</a:t>
            </a:r>
            <a:r>
              <a:rPr lang="en-US" altLang="zh-CN" sz="1292" kern="0" dirty="0" err="1">
                <a:latin typeface="+mn-lt"/>
                <a:ea typeface="+mn-ea"/>
              </a:rPr>
              <a:t>Social_influence</a:t>
            </a:r>
            <a:endParaRPr lang="zh-CN" altLang="en-US" sz="1292" kern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6598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Structural Social Influence</a:t>
            </a:r>
            <a:endParaRPr kumimoji="1"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66800" y="5715000"/>
            <a:ext cx="228600" cy="228600"/>
          </a:xfrm>
          <a:prstGeom prst="ellipse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244851" y="5715000"/>
            <a:ext cx="228600" cy="22860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52233" name="文本框 16"/>
          <p:cNvSpPr txBox="1">
            <a:spLocks noChangeArrowheads="1"/>
          </p:cNvSpPr>
          <p:nvPr/>
        </p:nvSpPr>
        <p:spPr bwMode="auto">
          <a:xfrm>
            <a:off x="1295400" y="5638800"/>
            <a:ext cx="1828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dirty="0" smtClean="0"/>
              <a:t>Active neighbor</a:t>
            </a:r>
            <a:endParaRPr kumimoji="1" lang="zh-CN" altLang="en-US" dirty="0"/>
          </a:p>
        </p:txBody>
      </p:sp>
      <p:sp>
        <p:nvSpPr>
          <p:cNvPr id="52234" name="文本框 17"/>
          <p:cNvSpPr txBox="1">
            <a:spLocks noChangeArrowheads="1"/>
          </p:cNvSpPr>
          <p:nvPr/>
        </p:nvSpPr>
        <p:spPr bwMode="auto">
          <a:xfrm>
            <a:off x="3429000" y="5628217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dirty="0" smtClean="0"/>
              <a:t>Inactive neighbor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5800" y="5486400"/>
            <a:ext cx="8229600" cy="685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573183" y="5670556"/>
            <a:ext cx="287867" cy="319617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562600" y="562821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v</a:t>
            </a:r>
            <a:endParaRPr kumimoji="1" lang="zh-CN" altLang="en-US" dirty="0"/>
          </a:p>
        </p:txBody>
      </p:sp>
      <p:sp>
        <p:nvSpPr>
          <p:cNvPr id="30" name="文本框 17"/>
          <p:cNvSpPr txBox="1">
            <a:spLocks noChangeArrowheads="1"/>
          </p:cNvSpPr>
          <p:nvPr/>
        </p:nvSpPr>
        <p:spPr bwMode="auto">
          <a:xfrm>
            <a:off x="5943600" y="5638800"/>
            <a:ext cx="2819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dirty="0" smtClean="0"/>
              <a:t>User to be influenced</a:t>
            </a:r>
            <a:endParaRPr kumimoji="1" lang="zh-CN" altLang="en-US" dirty="0"/>
          </a:p>
        </p:txBody>
      </p:sp>
      <p:sp>
        <p:nvSpPr>
          <p:cNvPr id="61" name="矩形 181"/>
          <p:cNvSpPr/>
          <p:nvPr/>
        </p:nvSpPr>
        <p:spPr>
          <a:xfrm>
            <a:off x="990600" y="4419600"/>
            <a:ext cx="609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Who are more likely to be “</a:t>
            </a:r>
            <a:r>
              <a:rPr lang="en-US" altLang="zh-CN" sz="2400" dirty="0" smtClean="0">
                <a:solidFill>
                  <a:srgbClr val="C00000"/>
                </a:solidFill>
              </a:rPr>
              <a:t>active</a:t>
            </a:r>
            <a:r>
              <a:rPr lang="en-US" altLang="zh-CN" sz="2400" dirty="0" smtClean="0"/>
              <a:t>”, </a:t>
            </a:r>
            <a:r>
              <a:rPr lang="en-US" altLang="zh-CN" sz="2400" i="1" dirty="0" smtClean="0">
                <a:solidFill>
                  <a:srgbClr val="0000CC"/>
                </a:solidFill>
              </a:rPr>
              <a:t>v</a:t>
            </a:r>
            <a:r>
              <a:rPr lang="en-US" altLang="zh-CN" sz="2400" baseline="-25000" dirty="0" smtClean="0">
                <a:solidFill>
                  <a:srgbClr val="0000CC"/>
                </a:solidFill>
              </a:rPr>
              <a:t>1</a:t>
            </a:r>
            <a:r>
              <a:rPr lang="en-US" altLang="zh-CN" sz="2400" dirty="0" smtClean="0">
                <a:solidFill>
                  <a:srgbClr val="0000CC"/>
                </a:solidFill>
              </a:rPr>
              <a:t> or </a:t>
            </a:r>
            <a:r>
              <a:rPr lang="en-US" altLang="zh-CN" sz="2400" i="1" dirty="0" smtClean="0">
                <a:solidFill>
                  <a:srgbClr val="0000CC"/>
                </a:solidFill>
              </a:rPr>
              <a:t>v</a:t>
            </a:r>
            <a:r>
              <a:rPr lang="en-US" altLang="zh-CN" sz="2400" baseline="-25000" dirty="0" smtClean="0">
                <a:solidFill>
                  <a:srgbClr val="0000CC"/>
                </a:solidFill>
              </a:rPr>
              <a:t>2</a:t>
            </a:r>
            <a:r>
              <a:rPr lang="en-US" altLang="zh-CN" sz="2400" dirty="0" smtClean="0"/>
              <a:t>?</a:t>
            </a:r>
            <a:endParaRPr lang="en-US" altLang="zh-CN" sz="2400" dirty="0"/>
          </a:p>
        </p:txBody>
      </p:sp>
      <p:pic>
        <p:nvPicPr>
          <p:cNvPr id="3" name="Picture 2" descr="ego-network-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1752600"/>
            <a:ext cx="3416300" cy="2476366"/>
          </a:xfrm>
          <a:prstGeom prst="rect">
            <a:avLst/>
          </a:prstGeom>
        </p:spPr>
      </p:pic>
      <p:pic>
        <p:nvPicPr>
          <p:cNvPr id="4" name="Picture 3" descr="ego-network-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676400"/>
            <a:ext cx="3481376" cy="25781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235200" y="2794000"/>
            <a:ext cx="558800" cy="457200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6324600" y="2819400"/>
            <a:ext cx="558800" cy="457200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矩形 181"/>
          <p:cNvSpPr/>
          <p:nvPr/>
        </p:nvSpPr>
        <p:spPr>
          <a:xfrm>
            <a:off x="990600" y="4870103"/>
            <a:ext cx="4979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e.g., </a:t>
            </a:r>
            <a:r>
              <a:rPr lang="en-US" altLang="zh-CN" sz="2400" dirty="0" smtClean="0">
                <a:solidFill>
                  <a:srgbClr val="C00000"/>
                </a:solidFill>
              </a:rPr>
              <a:t>active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= “</a:t>
            </a:r>
            <a:r>
              <a:rPr lang="en-US" altLang="zh-CN" sz="2400" smtClean="0"/>
              <a:t>to attend CAAI AIDL”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54580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Structural Social Influence</a:t>
            </a:r>
            <a:endParaRPr lang="en-US" dirty="0"/>
          </a:p>
        </p:txBody>
      </p:sp>
      <p:pic>
        <p:nvPicPr>
          <p:cNvPr id="1026" name="Picture 2" descr="http://www.pnas.org/content/pnas/109/16/5962/F1.large.jpg?width=800&amp;height=600&amp;carouse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949052"/>
            <a:ext cx="8991600" cy="259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181"/>
          <p:cNvSpPr/>
          <p:nvPr/>
        </p:nvSpPr>
        <p:spPr>
          <a:xfrm>
            <a:off x="1676400" y="4916269"/>
            <a:ext cx="6197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C00000"/>
                </a:solidFill>
              </a:rPr>
              <a:t>Invite user to join FB by existing users</a:t>
            </a:r>
          </a:p>
          <a:p>
            <a:r>
              <a:rPr lang="en-US" altLang="zh-CN" sz="1600" dirty="0" smtClean="0"/>
              <a:t>(J. </a:t>
            </a:r>
            <a:r>
              <a:rPr lang="en-US" altLang="zh-CN" sz="1600" dirty="0" err="1"/>
              <a:t>Ugander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L. </a:t>
            </a:r>
            <a:r>
              <a:rPr lang="en-US" altLang="zh-CN" sz="1600" dirty="0" err="1"/>
              <a:t>Backstrom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C. </a:t>
            </a:r>
            <a:r>
              <a:rPr lang="en-US" altLang="zh-CN" sz="1600" dirty="0"/>
              <a:t>Marlow, and </a:t>
            </a:r>
            <a:r>
              <a:rPr lang="en-US" altLang="zh-CN" sz="1600" dirty="0" smtClean="0"/>
              <a:t>J. Kleinberg, PNAS’12)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646593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67AA8E8-61F1-294D-85F8-E6CF4368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National AI </a:t>
            </a:r>
            <a:r>
              <a:rPr lang="en-US" altLang="zh-CN" dirty="0" smtClean="0"/>
              <a:t>Strategies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33E0A5-B9D7-2640-8F37-22B10C18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196975"/>
            <a:ext cx="8667749" cy="4929188"/>
          </a:xfrm>
        </p:spPr>
        <p:txBody>
          <a:bodyPr/>
          <a:lstStyle/>
          <a:p>
            <a:r>
              <a:rPr lang="en-US" altLang="zh-CN" dirty="0" smtClean="0">
                <a:ea typeface="SimHei" panose="02010609060101010101" pitchFamily="49" charset="-122"/>
              </a:rPr>
              <a:t>Example Countries</a:t>
            </a:r>
            <a:endParaRPr lang="en-US" altLang="zh-CN" dirty="0">
              <a:ea typeface="SimHei" panose="02010609060101010101" pitchFamily="49" charset="-122"/>
            </a:endParaRPr>
          </a:p>
          <a:p>
            <a:pPr lvl="1"/>
            <a:r>
              <a:rPr lang="en-US" altLang="zh-CN" sz="2215" dirty="0" smtClean="0">
                <a:ea typeface="SimHei" panose="02010609060101010101" pitchFamily="49" charset="-122"/>
              </a:rPr>
              <a:t>In 2017, </a:t>
            </a:r>
            <a:r>
              <a:rPr lang="en-US" altLang="zh-CN" sz="2215" dirty="0">
                <a:ea typeface="SimHei" panose="02010609060101010101" pitchFamily="49" charset="-122"/>
              </a:rPr>
              <a:t>Canada launched Pan-Canadian Artificial Intelligence </a:t>
            </a:r>
            <a:r>
              <a:rPr lang="en-US" altLang="zh-CN" sz="2215" dirty="0" smtClean="0">
                <a:ea typeface="SimHei" panose="02010609060101010101" pitchFamily="49" charset="-122"/>
              </a:rPr>
              <a:t>Strategy</a:t>
            </a:r>
          </a:p>
          <a:p>
            <a:pPr lvl="2"/>
            <a:r>
              <a:rPr lang="en-US" altLang="zh-CN" sz="1815" dirty="0" smtClean="0">
                <a:ea typeface="SimHei" panose="02010609060101010101" pitchFamily="49" charset="-122"/>
              </a:rPr>
              <a:t>AMII, Vector, Mila</a:t>
            </a:r>
            <a:endParaRPr lang="en-US" altLang="zh-CN" sz="1815" dirty="0">
              <a:ea typeface="SimHei" panose="02010609060101010101" pitchFamily="49" charset="-122"/>
            </a:endParaRPr>
          </a:p>
          <a:p>
            <a:pPr lvl="1"/>
            <a:r>
              <a:rPr lang="en-US" altLang="zh-CN" sz="2215" dirty="0" smtClean="0">
                <a:ea typeface="SimHei" panose="02010609060101010101" pitchFamily="49" charset="-122"/>
              </a:rPr>
              <a:t>This </a:t>
            </a:r>
            <a:r>
              <a:rPr lang="en-US" altLang="zh-CN" sz="2215" dirty="0">
                <a:ea typeface="SimHei" panose="02010609060101010101" pitchFamily="49" charset="-122"/>
              </a:rPr>
              <a:t>year, </a:t>
            </a:r>
            <a:r>
              <a:rPr lang="en-US" altLang="zh-CN" sz="2215" dirty="0" smtClean="0">
                <a:ea typeface="SimHei" panose="02010609060101010101" pitchFamily="49" charset="-122"/>
              </a:rPr>
              <a:t>UK </a:t>
            </a:r>
            <a:r>
              <a:rPr lang="en-US" altLang="zh-CN" sz="2215" dirty="0">
                <a:ea typeface="SimHei" panose="02010609060101010101" pitchFamily="49" charset="-122"/>
              </a:rPr>
              <a:t>is putting AI and Data at the heart of its Industrial </a:t>
            </a:r>
            <a:r>
              <a:rPr lang="en-US" altLang="zh-CN" sz="2215" dirty="0" smtClean="0">
                <a:ea typeface="SimHei" panose="02010609060101010101" pitchFamily="49" charset="-122"/>
              </a:rPr>
              <a:t>Strategy</a:t>
            </a:r>
          </a:p>
          <a:p>
            <a:pPr lvl="1"/>
            <a:r>
              <a:rPr lang="en-US" altLang="zh-CN" sz="2215" dirty="0">
                <a:ea typeface="SimHei" panose="02010609060101010101" pitchFamily="49" charset="-122"/>
              </a:rPr>
              <a:t>In March 2018, </a:t>
            </a:r>
            <a:r>
              <a:rPr lang="en-US" altLang="zh-CN" sz="2215" dirty="0" smtClean="0">
                <a:ea typeface="SimHei" panose="02010609060101010101" pitchFamily="49" charset="-122"/>
              </a:rPr>
              <a:t>France announces his AI strategy with investing €1.5 </a:t>
            </a:r>
            <a:r>
              <a:rPr lang="en-US" altLang="zh-CN" sz="2215" dirty="0">
                <a:ea typeface="SimHei" panose="02010609060101010101" pitchFamily="49" charset="-122"/>
              </a:rPr>
              <a:t>billion over </a:t>
            </a:r>
            <a:r>
              <a:rPr lang="en-US" altLang="zh-CN" sz="2215" dirty="0" smtClean="0">
                <a:ea typeface="SimHei" panose="02010609060101010101" pitchFamily="49" charset="-122"/>
              </a:rPr>
              <a:t>5 </a:t>
            </a:r>
            <a:r>
              <a:rPr lang="en-US" altLang="zh-CN" sz="2215" dirty="0" err="1" smtClean="0">
                <a:ea typeface="SimHei" panose="02010609060101010101" pitchFamily="49" charset="-122"/>
              </a:rPr>
              <a:t>yrs</a:t>
            </a:r>
            <a:r>
              <a:rPr lang="en-US" altLang="zh-CN" sz="2215" dirty="0" smtClean="0">
                <a:ea typeface="SimHei" panose="02010609060101010101" pitchFamily="49" charset="-122"/>
              </a:rPr>
              <a:t> on AI </a:t>
            </a:r>
            <a:r>
              <a:rPr lang="en-US" altLang="zh-CN" sz="2215" dirty="0">
                <a:ea typeface="SimHei" panose="02010609060101010101" pitchFamily="49" charset="-122"/>
              </a:rPr>
              <a:t>research and </a:t>
            </a:r>
            <a:r>
              <a:rPr lang="en-US" altLang="zh-CN" sz="2215" dirty="0" smtClean="0">
                <a:ea typeface="SimHei" panose="02010609060101010101" pitchFamily="49" charset="-122"/>
              </a:rPr>
              <a:t>innovation</a:t>
            </a:r>
            <a:endParaRPr lang="en-US" altLang="zh-CN" sz="2215" dirty="0">
              <a:ea typeface="SimHei" panose="02010609060101010101" pitchFamily="49" charset="-122"/>
            </a:endParaRPr>
          </a:p>
          <a:p>
            <a:pPr lvl="1"/>
            <a:r>
              <a:rPr lang="en-US" altLang="zh-CN" sz="2215" dirty="0">
                <a:ea typeface="SimHei" panose="02010609060101010101" pitchFamily="49" charset="-122"/>
              </a:rPr>
              <a:t>US </a:t>
            </a:r>
            <a:r>
              <a:rPr lang="en-US" altLang="zh-CN" sz="2215" dirty="0" smtClean="0">
                <a:ea typeface="SimHei" panose="02010609060101010101" pitchFamily="49" charset="-122"/>
              </a:rPr>
              <a:t>does </a:t>
            </a:r>
            <a:r>
              <a:rPr lang="en-US" altLang="zh-CN" sz="2215" dirty="0">
                <a:ea typeface="SimHei" panose="02010609060101010101" pitchFamily="49" charset="-122"/>
              </a:rPr>
              <a:t>not have </a:t>
            </a:r>
            <a:r>
              <a:rPr lang="en-US" altLang="zh-CN" sz="2215" dirty="0" smtClean="0">
                <a:ea typeface="SimHei" panose="02010609060101010101" pitchFamily="49" charset="-122"/>
              </a:rPr>
              <a:t>a national </a:t>
            </a:r>
            <a:r>
              <a:rPr lang="en-US" altLang="zh-CN" sz="2215" dirty="0">
                <a:ea typeface="SimHei" panose="02010609060101010101" pitchFamily="49" charset="-122"/>
              </a:rPr>
              <a:t>strategy for artificial intelligence. However</a:t>
            </a:r>
            <a:r>
              <a:rPr lang="en-US" altLang="zh-CN" sz="2215" dirty="0" smtClean="0">
                <a:ea typeface="SimHei" panose="02010609060101010101" pitchFamily="49" charset="-122"/>
              </a:rPr>
              <a:t>,</a:t>
            </a:r>
          </a:p>
          <a:p>
            <a:pPr lvl="2"/>
            <a:r>
              <a:rPr lang="en-US" altLang="zh-CN" sz="1815" dirty="0" err="1" smtClean="0">
                <a:ea typeface="SimHei" panose="02010609060101010101" pitchFamily="49" charset="-122"/>
              </a:rPr>
              <a:t>OpenAI</a:t>
            </a:r>
            <a:endParaRPr lang="en-US" altLang="zh-CN" sz="1815" dirty="0" smtClean="0">
              <a:ea typeface="SimHei" panose="02010609060101010101" pitchFamily="49" charset="-122"/>
            </a:endParaRPr>
          </a:p>
          <a:p>
            <a:pPr lvl="2"/>
            <a:r>
              <a:rPr lang="en-US" altLang="zh-CN" sz="1815" dirty="0" err="1" smtClean="0">
                <a:ea typeface="SimHei" panose="02010609060101010101" pitchFamily="49" charset="-122"/>
              </a:rPr>
              <a:t>TensorFlow</a:t>
            </a:r>
            <a:endParaRPr lang="en-US" altLang="zh-CN" sz="1815" dirty="0" smtClean="0">
              <a:ea typeface="SimHei" panose="02010609060101010101" pitchFamily="49" charset="-122"/>
            </a:endParaRPr>
          </a:p>
          <a:p>
            <a:pPr lvl="2"/>
            <a:endParaRPr lang="en-US" altLang="zh-CN" sz="181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" name="Picture 2" descr="https://cdn-images-1.medium.com/max/2000/1*0RwFsnLCCI5k3NuP5HYXT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23575"/>
            <a:ext cx="3886200" cy="203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617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Previous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craft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prediction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E.g.,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28" y="2439019"/>
            <a:ext cx="5067300" cy="2628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75466" y="3453387"/>
            <a:ext cx="25610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/>
              <a:t>+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Logistic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Regression</a:t>
            </a:r>
            <a:endParaRPr kumimoji="1"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55552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Network Representation Learning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511" y="1371600"/>
            <a:ext cx="7722979" cy="47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44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Graph Attention Networks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17" y="1933371"/>
            <a:ext cx="8436769" cy="2289980"/>
          </a:xfrm>
        </p:spPr>
      </p:pic>
      <p:sp>
        <p:nvSpPr>
          <p:cNvPr id="5" name="文本框 4"/>
          <p:cNvSpPr txBox="1"/>
          <p:nvPr/>
        </p:nvSpPr>
        <p:spPr>
          <a:xfrm>
            <a:off x="1981200" y="2057400"/>
            <a:ext cx="65365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0117" y="4425166"/>
            <a:ext cx="337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pre-trained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n</a:t>
            </a:r>
            <a:r>
              <a:rPr kumimoji="1" lang="en-US" altLang="zh-CN" dirty="0" smtClean="0"/>
              <a:t>etwork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e</a:t>
            </a:r>
            <a:r>
              <a:rPr kumimoji="1" lang="en-US" altLang="zh-CN" dirty="0" smtClean="0"/>
              <a:t>mbedding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l</a:t>
            </a:r>
            <a:r>
              <a:rPr kumimoji="1" lang="en-US" altLang="zh-CN" dirty="0" smtClean="0"/>
              <a:t>ayer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609256" y="2057400"/>
            <a:ext cx="81974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61344" y="442516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avoid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overfitting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572074" y="2057400"/>
            <a:ext cx="115232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102571" y="442516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Construct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vectors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905922" y="2057400"/>
            <a:ext cx="115232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136927" y="4425166"/>
            <a:ext cx="337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Stacked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Multi-heads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GCN/GAT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l</a:t>
            </a:r>
            <a:r>
              <a:rPr kumimoji="1" lang="en-US" altLang="zh-CN" dirty="0" smtClean="0"/>
              <a:t>ayers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330755" y="2057400"/>
            <a:ext cx="236874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032897" y="4425166"/>
            <a:ext cx="337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Compare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output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ground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truth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120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7" grpId="0" animBg="1"/>
      <p:bldP spid="7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4" grpId="0"/>
      <p:bldP spid="14" grpId="1"/>
      <p:bldP spid="15" grpId="0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Datasets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OAG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(Open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Academic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Graph):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predict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paper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citations</a:t>
            </a:r>
          </a:p>
          <a:p>
            <a:r>
              <a:rPr kumimoji="1" lang="en-US" altLang="zh-CN" sz="2400" dirty="0" smtClean="0"/>
              <a:t>Digg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(a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/>
              <a:t>R</a:t>
            </a:r>
            <a:r>
              <a:rPr kumimoji="1" lang="en-US" altLang="zh-CN" sz="2400" dirty="0" smtClean="0"/>
              <a:t>eddit-like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platform):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predict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vote-up</a:t>
            </a:r>
          </a:p>
          <a:p>
            <a:r>
              <a:rPr kumimoji="1" lang="en-US" altLang="zh-CN" sz="2400" dirty="0" smtClean="0"/>
              <a:t>Twitter</a:t>
            </a:r>
            <a:r>
              <a:rPr kumimoji="1" lang="zh-CN" altLang="en-US" sz="2400" dirty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Weibo: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predict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retweet</a:t>
            </a:r>
            <a:endParaRPr kumimoji="1" lang="zh-CN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60" y="1210422"/>
            <a:ext cx="7696200" cy="32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8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Results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11601" y="2533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内容占位符 4"/>
          <p:cNvSpPr txBox="1">
            <a:spLocks/>
          </p:cNvSpPr>
          <p:nvPr/>
        </p:nvSpPr>
        <p:spPr bwMode="auto">
          <a:xfrm>
            <a:off x="304800" y="1143000"/>
            <a:ext cx="8436219" cy="4232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sz="2400" kern="0" dirty="0"/>
              <a:t>LR/SVM: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Logistic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regression/Support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vector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machine</a:t>
            </a:r>
          </a:p>
          <a:p>
            <a:r>
              <a:rPr kumimoji="1" lang="en-US" altLang="zh-CN" sz="2400" kern="0" dirty="0"/>
              <a:t>PSCN: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SOTA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deep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graph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kernel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model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(ICML’16)</a:t>
            </a:r>
          </a:p>
          <a:p>
            <a:r>
              <a:rPr kumimoji="1" lang="en-US" altLang="zh-CN" sz="2400" kern="0" dirty="0" err="1"/>
              <a:t>DeepInf</a:t>
            </a:r>
            <a:r>
              <a:rPr kumimoji="1" lang="en-US" altLang="zh-CN" sz="2400" kern="0" dirty="0"/>
              <a:t>-GAT: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Our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solution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with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GAT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as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 err="1"/>
              <a:t>bulding</a:t>
            </a:r>
            <a:r>
              <a:rPr kumimoji="1" lang="zh-CN" altLang="en-US" sz="2400" kern="0" dirty="0"/>
              <a:t> </a:t>
            </a:r>
            <a:r>
              <a:rPr kumimoji="1" lang="en-US" altLang="zh-CN" sz="2400" kern="0" dirty="0"/>
              <a:t>blocks</a:t>
            </a:r>
            <a:endParaRPr kumimoji="1" lang="zh-CN" altLang="en-US" sz="2400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5607" y="2457450"/>
            <a:ext cx="5654661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0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Study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851" y="1066800"/>
            <a:ext cx="8436219" cy="4929188"/>
          </a:xfrm>
        </p:spPr>
        <p:txBody>
          <a:bodyPr/>
          <a:lstStyle/>
          <a:p>
            <a:r>
              <a:rPr lang="en-US" altLang="zh-CN" sz="2800" dirty="0"/>
              <a:t>How different graph attention heads highlight different areas of the network</a:t>
            </a:r>
            <a:r>
              <a:rPr lang="en-US" altLang="zh-CN" sz="2800" dirty="0" smtClean="0"/>
              <a:t>.</a:t>
            </a:r>
          </a:p>
          <a:p>
            <a:r>
              <a:rPr lang="en-US" altLang="zh-CN" sz="2800" dirty="0" smtClean="0"/>
              <a:t>Head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Focus </a:t>
            </a:r>
            <a:r>
              <a:rPr lang="en-US" altLang="zh-CN" sz="2800" dirty="0"/>
              <a:t>on the </a:t>
            </a:r>
            <a:r>
              <a:rPr lang="en-US" altLang="zh-CN" sz="2800" dirty="0" smtClean="0"/>
              <a:t>ego-user</a:t>
            </a:r>
          </a:p>
          <a:p>
            <a:r>
              <a:rPr lang="en-US" altLang="zh-CN" sz="2800" dirty="0" smtClean="0"/>
              <a:t>Head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2: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H</a:t>
            </a:r>
            <a:r>
              <a:rPr lang="en-US" altLang="zh-CN" sz="2800" dirty="0" smtClean="0"/>
              <a:t>ighlight </a:t>
            </a:r>
            <a:r>
              <a:rPr lang="en-US" altLang="zh-CN" sz="2800" dirty="0"/>
              <a:t>active users </a:t>
            </a:r>
            <a:endParaRPr lang="en-US" altLang="zh-CN" sz="2800" dirty="0" smtClean="0"/>
          </a:p>
          <a:p>
            <a:r>
              <a:rPr lang="en-US" altLang="zh-CN" sz="2800" dirty="0" smtClean="0"/>
              <a:t>Head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3: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Highlight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inactive users</a:t>
            </a:r>
            <a:endParaRPr kumimoji="1"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455678"/>
            <a:ext cx="4038600" cy="34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6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492375"/>
            <a:ext cx="7772400" cy="1470025"/>
          </a:xfrm>
        </p:spPr>
        <p:txBody>
          <a:bodyPr/>
          <a:lstStyle/>
          <a:p>
            <a:r>
              <a:rPr lang="en-US" dirty="0" smtClean="0"/>
              <a:t>We applied the learned influence to help real </a:t>
            </a:r>
            <a:r>
              <a:rPr lang="en-US" dirty="0"/>
              <a:t>a</a:t>
            </a:r>
            <a:r>
              <a:rPr lang="en-US" dirty="0" smtClean="0"/>
              <a:t>pplications</a:t>
            </a:r>
            <a:br>
              <a:rPr lang="en-US" dirty="0" smtClean="0"/>
            </a:br>
            <a:r>
              <a:rPr lang="en-US" sz="3200" b="1" dirty="0" smtClean="0">
                <a:solidFill>
                  <a:srgbClr val="0000CC"/>
                </a:solidFill>
              </a:rPr>
              <a:t>—in very big networks</a:t>
            </a:r>
            <a:endParaRPr lang="en-US" sz="3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690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38151"/>
            <a:ext cx="9144000" cy="731226"/>
          </a:xfrm>
        </p:spPr>
        <p:txBody>
          <a:bodyPr/>
          <a:lstStyle/>
          <a:p>
            <a:r>
              <a:rPr kumimoji="1" lang="en-US" altLang="zh-CN" dirty="0" smtClean="0"/>
              <a:t>Big Data Analytics in Game Data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60" y="1368670"/>
            <a:ext cx="8436219" cy="4944207"/>
          </a:xfrm>
        </p:spPr>
        <p:txBody>
          <a:bodyPr/>
          <a:lstStyle/>
          <a:p>
            <a:r>
              <a:rPr lang="en-US" altLang="zh-CN" sz="2800" dirty="0"/>
              <a:t>Online gaming is one of the largest industries on the Internet</a:t>
            </a:r>
            <a:r>
              <a:rPr lang="en-US" altLang="zh-CN" sz="2800" dirty="0" smtClean="0"/>
              <a:t>…</a:t>
            </a:r>
          </a:p>
          <a:p>
            <a:r>
              <a:rPr lang="en-US" altLang="zh-CN" sz="2800" dirty="0"/>
              <a:t>Facebook</a:t>
            </a:r>
          </a:p>
          <a:p>
            <a:pPr lvl="1"/>
            <a:r>
              <a:rPr lang="en-US" altLang="zh-CN" sz="2400" dirty="0">
                <a:solidFill>
                  <a:srgbClr val="C00000"/>
                </a:solidFill>
              </a:rPr>
              <a:t>250 million </a:t>
            </a:r>
            <a:r>
              <a:rPr lang="en-US" altLang="zh-CN" sz="2400" dirty="0"/>
              <a:t>users play games monthly</a:t>
            </a:r>
          </a:p>
          <a:p>
            <a:pPr lvl="1"/>
            <a:r>
              <a:rPr lang="en-US" altLang="zh-CN" sz="2400" dirty="0">
                <a:solidFill>
                  <a:srgbClr val="C00000"/>
                </a:solidFill>
              </a:rPr>
              <a:t>200 games </a:t>
            </a:r>
            <a:r>
              <a:rPr lang="en-US" altLang="zh-CN" sz="2400" dirty="0"/>
              <a:t>with more than </a:t>
            </a:r>
            <a:r>
              <a:rPr lang="en-US" altLang="zh-CN" sz="2400" dirty="0">
                <a:solidFill>
                  <a:srgbClr val="C00000"/>
                </a:solidFill>
              </a:rPr>
              <a:t>1 million </a:t>
            </a:r>
            <a:r>
              <a:rPr lang="en-US" altLang="zh-CN" sz="2400" dirty="0"/>
              <a:t>active users </a:t>
            </a:r>
          </a:p>
          <a:p>
            <a:pPr lvl="1"/>
            <a:r>
              <a:rPr lang="en-US" altLang="zh-CN" sz="2400" dirty="0">
                <a:solidFill>
                  <a:srgbClr val="C00000"/>
                </a:solidFill>
              </a:rPr>
              <a:t>12%</a:t>
            </a:r>
            <a:r>
              <a:rPr lang="en-US" altLang="zh-CN" sz="2400" dirty="0"/>
              <a:t> of the company’s revenue is from </a:t>
            </a:r>
            <a:r>
              <a:rPr lang="en-US" altLang="zh-CN" sz="2400" dirty="0" smtClean="0"/>
              <a:t>games</a:t>
            </a:r>
            <a:endParaRPr lang="en-US" altLang="zh-CN" sz="2400" dirty="0"/>
          </a:p>
          <a:p>
            <a:r>
              <a:rPr lang="en-US" altLang="zh-CN" sz="2800" dirty="0" err="1" smtClean="0"/>
              <a:t>Tencent</a:t>
            </a:r>
            <a:r>
              <a:rPr lang="en-US" altLang="zh-CN" sz="2800" dirty="0" smtClean="0"/>
              <a:t> </a:t>
            </a:r>
            <a:r>
              <a:rPr lang="en-US" altLang="zh-CN" sz="2000" dirty="0"/>
              <a:t>(Market Cap: ~150B $)</a:t>
            </a:r>
            <a:endParaRPr lang="en-US" altLang="zh-CN" sz="2800" dirty="0"/>
          </a:p>
          <a:p>
            <a:pPr lvl="1"/>
            <a:r>
              <a:rPr lang="en-US" altLang="zh-CN" sz="2400" dirty="0"/>
              <a:t>More than </a:t>
            </a:r>
            <a:r>
              <a:rPr lang="en-US" altLang="zh-CN" sz="2400" dirty="0">
                <a:solidFill>
                  <a:srgbClr val="C00000"/>
                </a:solidFill>
              </a:rPr>
              <a:t>400 million </a:t>
            </a:r>
            <a:r>
              <a:rPr lang="en-US" altLang="zh-CN" sz="2400" dirty="0"/>
              <a:t>gaming users</a:t>
            </a:r>
          </a:p>
          <a:p>
            <a:pPr lvl="1"/>
            <a:r>
              <a:rPr lang="en-US" altLang="zh-CN" sz="2400" dirty="0">
                <a:solidFill>
                  <a:srgbClr val="C00000"/>
                </a:solidFill>
              </a:rPr>
              <a:t>50%</a:t>
            </a:r>
            <a:r>
              <a:rPr lang="en-US" altLang="zh-CN" sz="2400" dirty="0"/>
              <a:t> of </a:t>
            </a:r>
            <a:r>
              <a:rPr lang="en-US" altLang="zh-CN" sz="2400" dirty="0" err="1"/>
              <a:t>Tencent’s</a:t>
            </a:r>
            <a:r>
              <a:rPr lang="en-US" altLang="zh-CN" sz="2400" dirty="0"/>
              <a:t> overall revenue is </a:t>
            </a:r>
            <a:r>
              <a:rPr lang="en-US" altLang="zh-CN" sz="2400" dirty="0" smtClean="0"/>
              <a:t>from games</a:t>
            </a:r>
          </a:p>
          <a:p>
            <a:pPr marL="0" indent="0">
              <a:buNone/>
            </a:pPr>
            <a:endParaRPr lang="en-US" altLang="zh-CN" sz="2800" dirty="0"/>
          </a:p>
        </p:txBody>
      </p:sp>
      <p:sp>
        <p:nvSpPr>
          <p:cNvPr id="4" name="副标题 4"/>
          <p:cNvSpPr txBox="1">
            <a:spLocks/>
          </p:cNvSpPr>
          <p:nvPr/>
        </p:nvSpPr>
        <p:spPr bwMode="auto">
          <a:xfrm>
            <a:off x="0" y="6451230"/>
            <a:ext cx="9144000" cy="40677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66154" tIns="42203" rIns="66462" bIns="4220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1200" dirty="0" smtClean="0"/>
              <a:t>[1] </a:t>
            </a:r>
            <a:r>
              <a:rPr lang="en-US" altLang="zh-CN" sz="1200" dirty="0" err="1" smtClean="0"/>
              <a:t>Zhanpeng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Fang, </a:t>
            </a:r>
            <a:r>
              <a:rPr lang="en-US" altLang="zh-CN" sz="1200" dirty="0" err="1"/>
              <a:t>Xinyu</a:t>
            </a:r>
            <a:r>
              <a:rPr lang="en-US" altLang="zh-CN" sz="1200" dirty="0"/>
              <a:t> Zhou, Jie Tang, Wei Shao, A.C.M. Fong, </a:t>
            </a:r>
            <a:r>
              <a:rPr lang="en-US" altLang="zh-CN" sz="1200" dirty="0" err="1"/>
              <a:t>Longjun</a:t>
            </a:r>
            <a:r>
              <a:rPr lang="en-US" altLang="zh-CN" sz="1200" dirty="0"/>
              <a:t> Sun, Ying Ding, Ling Zhou, and </a:t>
            </a:r>
            <a:r>
              <a:rPr lang="en-US" altLang="zh-CN" sz="1200" dirty="0" err="1"/>
              <a:t>Jarder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Luo</a:t>
            </a:r>
            <a:r>
              <a:rPr lang="en-US" altLang="zh-CN" sz="1200" dirty="0"/>
              <a:t>. Modeling Paying Behavior in Online Social Networks. </a:t>
            </a:r>
            <a:r>
              <a:rPr lang="en-US" altLang="zh-CN" sz="1200" b="1" dirty="0" smtClean="0"/>
              <a:t>CIKM'14</a:t>
            </a:r>
            <a:r>
              <a:rPr lang="en-US" altLang="zh-CN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9834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 games: DNF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" y="1529863"/>
            <a:ext cx="5697409" cy="44704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Dungeon &amp; Fighter Online (DNF)</a:t>
            </a:r>
          </a:p>
          <a:p>
            <a:pPr lvl="1"/>
            <a:r>
              <a:rPr lang="en-US" altLang="zh-CN" dirty="0" smtClean="0"/>
              <a:t>A game of melee combat between users and large number of underpowered enemies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</a:rPr>
              <a:t>400+ million users, the 2</a:t>
            </a:r>
            <a:r>
              <a:rPr lang="en-US" altLang="zh-CN" i="1" baseline="30000" dirty="0" smtClean="0">
                <a:solidFill>
                  <a:srgbClr val="000090"/>
                </a:solidFill>
              </a:rPr>
              <a:t>nd</a:t>
            </a:r>
            <a:r>
              <a:rPr lang="en-US" altLang="zh-CN" i="1" baseline="-25000" dirty="0" smtClean="0">
                <a:solidFill>
                  <a:srgbClr val="000090"/>
                </a:solidFill>
              </a:rPr>
              <a:t> </a:t>
            </a:r>
            <a:r>
              <a:rPr lang="en-US" altLang="zh-CN" i="1" dirty="0" smtClean="0">
                <a:solidFill>
                  <a:srgbClr val="000090"/>
                </a:solidFill>
              </a:rPr>
              <a:t> </a:t>
            </a:r>
            <a:r>
              <a:rPr lang="en-US" altLang="zh-CN" dirty="0" smtClean="0">
                <a:solidFill>
                  <a:srgbClr val="000090"/>
                </a:solidFill>
              </a:rPr>
              <a:t>largest online game in China</a:t>
            </a:r>
            <a:endParaRPr lang="en-US" altLang="zh-CN" i="1" baseline="30000" dirty="0" smtClean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/>
              <a:t>Users in the game can fight against enemies by individuals or by groups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4267" y="4335583"/>
            <a:ext cx="3230880" cy="1676869"/>
          </a:xfrm>
          <a:prstGeom prst="rect">
            <a:avLst/>
          </a:prstGeom>
        </p:spPr>
      </p:pic>
      <p:pic>
        <p:nvPicPr>
          <p:cNvPr id="7" name="Picture 2" descr="http://b.hiphotos.baidu.com/baike/c0%3Dbaike150%2C5%2C5%2C150%2C50/sign=f913ccb809f79052fb124f6c6d9abcaf/9213b07eca806538d5601bb897dda144ac345982b3b7aaaf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4270" y="1713057"/>
            <a:ext cx="2540000" cy="234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20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games: </a:t>
            </a:r>
            <a:r>
              <a:rPr lang="en-US" altLang="zh-CN" dirty="0" smtClean="0"/>
              <a:t>QQ Speed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" y="1529863"/>
            <a:ext cx="5926667" cy="447040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QQ Speed</a:t>
            </a:r>
          </a:p>
          <a:p>
            <a:pPr lvl="1"/>
            <a:r>
              <a:rPr lang="en-US" altLang="zh-CN" dirty="0" smtClean="0"/>
              <a:t>A racing game that users can partake in competitions to play against other users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</a:rPr>
              <a:t>200+ million users</a:t>
            </a:r>
          </a:p>
          <a:p>
            <a:pPr lvl="1"/>
            <a:r>
              <a:rPr lang="en-US" altLang="zh-CN" dirty="0" smtClean="0"/>
              <a:t>Users can race against other users by individuals  or forma a group to race together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Some users may pay…</a:t>
            </a:r>
          </a:p>
        </p:txBody>
      </p:sp>
      <p:pic>
        <p:nvPicPr>
          <p:cNvPr id="6" name="Picture 4" descr="http://g.hiphotos.baidu.com/baike/c0%3Dbaike80%2C5%2C5%2C80%2C26/sign=09a75e80c8fcc3cea0cdc161f32cbded/42166d224f4a20a40894ee6590529822730e0cf3d6caf8b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2934" y="1572358"/>
            <a:ext cx="2336800" cy="215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668" y="3745047"/>
            <a:ext cx="3002844" cy="20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56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 in Tsinghua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SimHei" charset="-122"/>
                <a:cs typeface="SimHei" charset="-122"/>
              </a:rPr>
              <a:t>In September, we established Tsinghua AI Institute </a:t>
            </a:r>
          </a:p>
          <a:p>
            <a:pPr lvl="1"/>
            <a:r>
              <a:rPr lang="en-US" altLang="zh-CN" dirty="0" smtClean="0">
                <a:ea typeface="SimHei" charset="-122"/>
                <a:cs typeface="SimHei" charset="-122"/>
              </a:rPr>
              <a:t>By Prof. Bo Zhang</a:t>
            </a:r>
          </a:p>
          <a:p>
            <a:r>
              <a:rPr lang="en-US" altLang="zh-CN" dirty="0" smtClean="0">
                <a:ea typeface="SimHei" charset="-122"/>
                <a:cs typeface="SimHei" charset="-122"/>
              </a:rPr>
              <a:t>Focus</a:t>
            </a:r>
          </a:p>
          <a:p>
            <a:pPr lvl="1"/>
            <a:r>
              <a:rPr lang="en-US" altLang="zh-CN" dirty="0" smtClean="0">
                <a:ea typeface="SimHei" charset="-122"/>
                <a:cs typeface="SimHei" charset="-122"/>
              </a:rPr>
              <a:t>Fundamental theories and methodologies</a:t>
            </a:r>
          </a:p>
          <a:p>
            <a:pPr lvl="1"/>
            <a:r>
              <a:rPr lang="en-US" altLang="zh-CN" dirty="0" err="1" smtClean="0">
                <a:ea typeface="SimHei" charset="-122"/>
                <a:cs typeface="SimHei" charset="-122"/>
              </a:rPr>
              <a:t>Interdisciplinarity</a:t>
            </a:r>
            <a:endParaRPr lang="en-US" altLang="zh-CN" dirty="0" smtClean="0">
              <a:ea typeface="SimHei" charset="-122"/>
              <a:cs typeface="SimHei" charset="-122"/>
            </a:endParaRPr>
          </a:p>
        </p:txBody>
      </p:sp>
      <p:pic>
        <p:nvPicPr>
          <p:cNvPr id="1026" name="Picture 2" descr="http://www.cs.tsinghua.edu.cn/publish/cs/4853/20180629083442034202907/15302348786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59" y="4103408"/>
            <a:ext cx="4352387" cy="267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82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Given behavior log data and paying logs of online game users, build a model to help</a:t>
            </a:r>
          </a:p>
          <a:p>
            <a:endParaRPr lang="en-US" altLang="zh-CN" sz="3692" dirty="0"/>
          </a:p>
          <a:p>
            <a:r>
              <a:rPr lang="en-US" altLang="zh-CN" dirty="0" smtClean="0">
                <a:solidFill>
                  <a:srgbClr val="C00000"/>
                </a:solidFill>
                <a:ea typeface="华文行楷" pitchFamily="2" charset="-122"/>
                <a:cs typeface="Times New Roman" pitchFamily="18" charset="0"/>
                <a:sym typeface="Wingdings" pitchFamily="2" charset="2"/>
              </a:rPr>
              <a:t>Will social </a:t>
            </a:r>
            <a:r>
              <a:rPr lang="en-US" altLang="zh-CN" dirty="0">
                <a:solidFill>
                  <a:srgbClr val="C00000"/>
                </a:solidFill>
                <a:ea typeface="华文行楷" pitchFamily="2" charset="-122"/>
                <a:cs typeface="Times New Roman" pitchFamily="18" charset="0"/>
                <a:sym typeface="Wingdings" pitchFamily="2" charset="2"/>
              </a:rPr>
              <a:t>influence </a:t>
            </a:r>
            <a:r>
              <a:rPr lang="en-US" altLang="zh-CN" dirty="0" smtClean="0">
                <a:solidFill>
                  <a:srgbClr val="C00000"/>
                </a:solidFill>
                <a:ea typeface="华文行楷" pitchFamily="2" charset="-122"/>
                <a:cs typeface="Times New Roman" pitchFamily="18" charset="0"/>
                <a:sym typeface="Wingdings" pitchFamily="2" charset="2"/>
              </a:rPr>
              <a:t>play </a:t>
            </a:r>
            <a:r>
              <a:rPr lang="en-US" altLang="zh-CN" dirty="0">
                <a:solidFill>
                  <a:srgbClr val="C00000"/>
                </a:solidFill>
                <a:ea typeface="华文行楷" pitchFamily="2" charset="-122"/>
                <a:cs typeface="Times New Roman" pitchFamily="18" charset="0"/>
                <a:sym typeface="Wingdings" pitchFamily="2" charset="2"/>
              </a:rPr>
              <a:t>an important role in this task?</a:t>
            </a:r>
            <a:endParaRPr lang="zh-CN" altLang="en-US" dirty="0">
              <a:solidFill>
                <a:srgbClr val="C00000"/>
              </a:solidFill>
              <a:ea typeface="华文行楷" pitchFamily="2" charset="-122"/>
              <a:cs typeface="Times New Roman" pitchFamily="18" charset="0"/>
              <a:sym typeface="Wingdings" pitchFamily="2" charset="2"/>
            </a:endParaRPr>
          </a:p>
          <a:p>
            <a:endParaRPr lang="en-US" altLang="zh-CN" dirty="0"/>
          </a:p>
          <a:p>
            <a:pPr marL="422041" lvl="1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180492" y="2438157"/>
            <a:ext cx="4994031" cy="428106"/>
          </a:xfrm>
          <a:prstGeom prst="rect">
            <a:avLst/>
          </a:prstGeom>
          <a:noFill/>
          <a:ln w="38100" cmpd="dbl" algn="ctr">
            <a:solidFill>
              <a:srgbClr val="CC0066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3077" tIns="43200" rIns="83077" bIns="43200" anchor="ctr">
            <a:spAutoFit/>
          </a:bodyPr>
          <a:lstStyle/>
          <a:p>
            <a:pPr algn="ctr"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215" dirty="0">
                <a:solidFill>
                  <a:srgbClr val="7030A0"/>
                </a:solidFill>
                <a:latin typeface="Verdana" pitchFamily="34" charset="0"/>
                <a:ea typeface="华文行楷" pitchFamily="2" charset="-122"/>
                <a:cs typeface="Times New Roman" pitchFamily="18" charset="0"/>
                <a:sym typeface="Wingdings" pitchFamily="2" charset="2"/>
              </a:rPr>
              <a:t>i</a:t>
            </a:r>
            <a:r>
              <a:rPr lang="en-US" altLang="zh-CN" sz="2215" dirty="0" smtClean="0">
                <a:solidFill>
                  <a:srgbClr val="7030A0"/>
                </a:solidFill>
                <a:latin typeface="Verdana" pitchFamily="34" charset="0"/>
                <a:ea typeface="华文行楷" pitchFamily="2" charset="-122"/>
                <a:cs typeface="Times New Roman" pitchFamily="18" charset="0"/>
                <a:sym typeface="Wingdings" pitchFamily="2" charset="2"/>
              </a:rPr>
              <a:t>tem recommendation</a:t>
            </a:r>
            <a:endParaRPr lang="zh-CN" altLang="en-US" sz="2215" dirty="0">
              <a:solidFill>
                <a:srgbClr val="7030A0"/>
              </a:solidFill>
              <a:latin typeface="Verdana" pitchFamily="34" charset="0"/>
              <a:ea typeface="华文行楷" pitchFamily="2" charset="-122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6609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582" y="438151"/>
            <a:ext cx="8401049" cy="731226"/>
          </a:xfrm>
        </p:spPr>
        <p:txBody>
          <a:bodyPr/>
          <a:lstStyle/>
          <a:p>
            <a:r>
              <a:rPr lang="en-US" altLang="zh-CN" dirty="0" smtClean="0"/>
              <a:t>Online Test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569677"/>
            <a:ext cx="9153284" cy="237862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438400" y="5526272"/>
            <a:ext cx="1143000" cy="49236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57800" y="5526272"/>
            <a:ext cx="1143000" cy="49236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23861" y="1368670"/>
            <a:ext cx="5303217" cy="455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585" dirty="0"/>
              <a:t>Test setting</a:t>
            </a:r>
          </a:p>
          <a:p>
            <a:pPr lvl="1"/>
            <a:r>
              <a:rPr lang="en-US" altLang="zh-CN" sz="2215" dirty="0"/>
              <a:t>Two groups: </a:t>
            </a:r>
            <a:r>
              <a:rPr lang="en-US" altLang="zh-CN" sz="2215" i="1" dirty="0">
                <a:solidFill>
                  <a:srgbClr val="000090"/>
                </a:solidFill>
              </a:rPr>
              <a:t>test group</a:t>
            </a:r>
            <a:r>
              <a:rPr lang="en-US" altLang="zh-CN" sz="2215" dirty="0">
                <a:solidFill>
                  <a:srgbClr val="000090"/>
                </a:solidFill>
              </a:rPr>
              <a:t> </a:t>
            </a:r>
            <a:r>
              <a:rPr lang="en-US" altLang="zh-CN" sz="2215" dirty="0"/>
              <a:t>and </a:t>
            </a:r>
            <a:r>
              <a:rPr lang="en-US" altLang="zh-CN" sz="2215" i="1" dirty="0">
                <a:solidFill>
                  <a:srgbClr val="000090"/>
                </a:solidFill>
              </a:rPr>
              <a:t>control group</a:t>
            </a:r>
            <a:endParaRPr lang="en-US" altLang="zh-CN" sz="2215" dirty="0"/>
          </a:p>
          <a:p>
            <a:pPr lvl="1"/>
            <a:r>
              <a:rPr lang="en-US" altLang="zh-CN" sz="2215" dirty="0"/>
              <a:t>Send </a:t>
            </a:r>
            <a:r>
              <a:rPr lang="en-US" altLang="zh-CN" sz="2215" dirty="0" err="1"/>
              <a:t>msgs</a:t>
            </a:r>
            <a:r>
              <a:rPr lang="en-US" altLang="zh-CN" sz="2215" dirty="0"/>
              <a:t> to invite the user to attend a promotion activity.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431" y="404446"/>
            <a:ext cx="3249607" cy="29563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88923" y="4132385"/>
            <a:ext cx="1055077" cy="2110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8" dirty="0">
                <a:solidFill>
                  <a:schemeClr val="tx1"/>
                </a:solidFill>
              </a:rPr>
              <a:t>control group</a:t>
            </a:r>
            <a:endParaRPr kumimoji="1" lang="zh-CN" altLang="en-US" sz="1108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79292" y="4132385"/>
            <a:ext cx="1406769" cy="219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92" dirty="0">
                <a:solidFill>
                  <a:schemeClr val="tx1"/>
                </a:solidFill>
              </a:rPr>
              <a:t>test group2</a:t>
            </a:r>
            <a:endParaRPr kumimoji="1" lang="zh-CN" altLang="en-US" sz="129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2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Dropout prediction with influence</a:t>
            </a:r>
          </a:p>
          <a:p>
            <a:pPr lvl="1"/>
            <a:r>
              <a:rPr lang="en-US" sz="2400" dirty="0" smtClean="0"/>
              <a:t>Problem: Call back of users</a:t>
            </a:r>
          </a:p>
          <a:p>
            <a:pPr lvl="1"/>
            <a:r>
              <a:rPr lang="en-US" sz="2400" dirty="0" smtClean="0"/>
              <a:t>Game </a:t>
            </a:r>
            <a:r>
              <a:rPr lang="en-US" sz="2400" dirty="0"/>
              <a:t>d</a:t>
            </a:r>
            <a:r>
              <a:rPr lang="en-US" sz="2400" dirty="0" smtClean="0"/>
              <a:t>ata</a:t>
            </a:r>
            <a:r>
              <a:rPr lang="en-US" sz="2400" dirty="0"/>
              <a:t>: </a:t>
            </a:r>
            <a:r>
              <a:rPr lang="en-US" sz="2400" i="1" dirty="0"/>
              <a:t>King of </a:t>
            </a:r>
            <a:r>
              <a:rPr lang="en-US" sz="2400" i="1" dirty="0" smtClean="0"/>
              <a:t>Glory (</a:t>
            </a:r>
            <a:r>
              <a:rPr lang="zh-CN" altLang="en-US" sz="2400" i="1" dirty="0" smtClean="0"/>
              <a:t>王者荣耀</a:t>
            </a:r>
            <a:r>
              <a:rPr lang="en-US" sz="2400" i="1" dirty="0" smtClean="0"/>
              <a:t>)</a:t>
            </a:r>
            <a:endParaRPr lang="en-US" sz="2400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81000" y="3124200"/>
          <a:ext cx="8458200" cy="3217861"/>
        </p:xfrm>
        <a:graphic>
          <a:graphicData uri="http://schemas.openxmlformats.org/drawingml/2006/table">
            <a:tbl>
              <a:tblPr firstRow="1" firstCol="1" bandRow="1"/>
              <a:tblGrid>
                <a:gridCol w="1006927"/>
                <a:gridCol w="1309007"/>
                <a:gridCol w="1208314"/>
                <a:gridCol w="1107622"/>
                <a:gridCol w="1309007"/>
                <a:gridCol w="1409701"/>
                <a:gridCol w="1107622"/>
              </a:tblGrid>
              <a:tr h="427951">
                <a:tc>
                  <a:txBody>
                    <a:bodyPr/>
                    <a:lstStyle/>
                    <a:p>
                      <a:endParaRPr lang="en-US" sz="22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With Influence</a:t>
                      </a:r>
                      <a:r>
                        <a:rPr lang="en-US" sz="2200" baseline="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</a:t>
                      </a:r>
                      <a:endParaRPr lang="en-US" sz="22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w/o</a:t>
                      </a:r>
                      <a:r>
                        <a:rPr lang="en-US" sz="2200" baseline="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influence</a:t>
                      </a:r>
                      <a:endParaRPr lang="en-US" sz="22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1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Top</a:t>
                      </a:r>
                      <a:r>
                        <a:rPr lang="en-US" altLang="zh-CN" sz="2200" baseline="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 k</a:t>
                      </a:r>
                      <a:endParaRPr lang="en-US" sz="22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#message</a:t>
                      </a:r>
                      <a:endParaRPr lang="en-US" sz="22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#success</a:t>
                      </a:r>
                      <a:endParaRPr lang="en-US" sz="22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ratio</a:t>
                      </a:r>
                      <a:endParaRPr lang="en-US" sz="22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#message</a:t>
                      </a:r>
                      <a:endParaRPr lang="en-US" sz="22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#success</a:t>
                      </a:r>
                      <a:endParaRPr lang="en-US" sz="22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smtClean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ratio</a:t>
                      </a:r>
                      <a:endParaRPr lang="en-US" sz="22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795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3996761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1953709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48.88%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6617662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2732167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41.29%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795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2567279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1272037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49.55%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9756330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4116895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42.20%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795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1449256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727728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50.21%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10537994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4474236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42.46%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795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767239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389588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50.78%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9891868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4255347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43.02%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64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3997251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2024859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50.66%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15695743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6589022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charset="0"/>
                          <a:ea typeface="宋体" charset="-122"/>
                          <a:cs typeface="Times New Roman" charset="0"/>
                        </a:rPr>
                        <a:t>41.98%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886200" y="4191001"/>
            <a:ext cx="1143000" cy="2151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5766" y="4191001"/>
            <a:ext cx="1103434" cy="2151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777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4"/>
          <p:cNvSpPr txBox="1">
            <a:spLocks/>
          </p:cNvSpPr>
          <p:nvPr/>
        </p:nvSpPr>
        <p:spPr bwMode="auto">
          <a:xfrm>
            <a:off x="0" y="6451230"/>
            <a:ext cx="9144000" cy="40677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66154" tIns="42203" rIns="66462" bIns="42203" numCol="1" anchor="ctr" anchorCtr="0" compatLnSpc="1">
            <a:prstTxWarp prst="textNoShape">
              <a:avLst/>
            </a:prstTxWarp>
          </a:bodyPr>
          <a:lstStyle/>
          <a:p>
            <a:endParaRPr lang="en-US" altLang="zh-CN" sz="12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1196975"/>
            <a:ext cx="8820149" cy="4929188"/>
          </a:xfrm>
        </p:spPr>
        <p:txBody>
          <a:bodyPr/>
          <a:lstStyle/>
          <a:p>
            <a:r>
              <a:rPr lang="en-US" altLang="zh-CN" sz="2800" dirty="0" smtClean="0"/>
              <a:t>Deployed to 9 Games</a:t>
            </a:r>
          </a:p>
          <a:p>
            <a:pPr lvl="1"/>
            <a:r>
              <a:rPr lang="zh-CN" altLang="en-US" sz="2400" dirty="0" smtClean="0"/>
              <a:t>王者荣耀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欢乐</a:t>
            </a:r>
            <a:r>
              <a:rPr lang="zh-CN" altLang="en-US" sz="2400" dirty="0"/>
              <a:t>斗</a:t>
            </a:r>
            <a:r>
              <a:rPr lang="zh-CN" altLang="en-US" sz="2400" dirty="0" smtClean="0"/>
              <a:t>地主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QQ</a:t>
            </a:r>
            <a:r>
              <a:rPr lang="zh-CN" altLang="en-US" sz="2400" dirty="0"/>
              <a:t>飞车</a:t>
            </a:r>
            <a:r>
              <a:rPr lang="zh-CN" altLang="en-US" sz="2400" dirty="0" smtClean="0"/>
              <a:t>手游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穿越</a:t>
            </a:r>
            <a:r>
              <a:rPr lang="zh-CN" altLang="en-US" sz="2400" dirty="0"/>
              <a:t>火线手游龙之</a:t>
            </a:r>
            <a:r>
              <a:rPr lang="zh-CN" altLang="en-US" sz="2400" dirty="0" smtClean="0"/>
              <a:t>谷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英雄联盟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逆战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NBA</a:t>
            </a:r>
          </a:p>
          <a:p>
            <a:pPr lvl="1"/>
            <a:r>
              <a:rPr lang="en-US" altLang="zh-CN" sz="2400" dirty="0" smtClean="0"/>
              <a:t>CF</a:t>
            </a:r>
          </a:p>
          <a:p>
            <a:r>
              <a:rPr lang="en-US" altLang="zh-CN" sz="2800" dirty="0" smtClean="0"/>
              <a:t>In 2017, the total #callback: </a:t>
            </a:r>
            <a:r>
              <a:rPr lang="en-US" altLang="zh-CN" sz="2800" dirty="0" smtClean="0">
                <a:solidFill>
                  <a:srgbClr val="C00000"/>
                </a:solidFill>
              </a:rPr>
              <a:t>129,000,000</a:t>
            </a:r>
          </a:p>
          <a:p>
            <a:r>
              <a:rPr lang="en-US" altLang="zh-CN" sz="2800" dirty="0" smtClean="0"/>
              <a:t>In 2018, up to now, the number is </a:t>
            </a:r>
            <a:r>
              <a:rPr lang="en-US" altLang="zh-CN" sz="2800" dirty="0" smtClean="0">
                <a:solidFill>
                  <a:srgbClr val="C00000"/>
                </a:solidFill>
              </a:rPr>
              <a:t>52,890,000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28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Our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1676399"/>
            <a:ext cx="8436219" cy="44497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Network representations learning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Behavior prediction with representations</a:t>
            </a:r>
          </a:p>
          <a:p>
            <a:r>
              <a:rPr lang="en-US" dirty="0" smtClean="0"/>
              <a:t>Learning with user </a:t>
            </a:r>
            <a:r>
              <a:rPr lang="en-US" dirty="0" smtClean="0">
                <a:solidFill>
                  <a:srgbClr val="C00000"/>
                </a:solidFill>
              </a:rPr>
              <a:t>feedback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58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ea typeface="SimHei" charset="-122"/>
                <a:cs typeface="SimHei" charset="-122"/>
              </a:rPr>
              <a:t>XiaoMU</a:t>
            </a:r>
            <a:r>
              <a:rPr lang="en-US" altLang="zh-CN" dirty="0">
                <a:ea typeface="SimHei" charset="-122"/>
                <a:cs typeface="SimHei" charset="-122"/>
              </a:rPr>
              <a:t>(</a:t>
            </a:r>
            <a:r>
              <a:rPr lang="en-US" altLang="zh-CN" dirty="0"/>
              <a:t>“</a:t>
            </a:r>
            <a:r>
              <a:rPr lang="zh-CN" altLang="en-US" dirty="0">
                <a:ea typeface="SimHei" charset="-122"/>
                <a:cs typeface="SimHei" charset="-122"/>
              </a:rPr>
              <a:t>小木</a:t>
            </a:r>
            <a:r>
              <a:rPr lang="en-US" altLang="zh-CN" dirty="0" smtClean="0"/>
              <a:t>”) on </a:t>
            </a:r>
            <a:r>
              <a:rPr lang="en-US" altLang="zh-CN" dirty="0" err="1" smtClean="0"/>
              <a:t>XuetangX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927" y="2009239"/>
            <a:ext cx="4962977" cy="2558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990600"/>
            <a:ext cx="850702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02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example of intervention: active question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803" y="1147188"/>
            <a:ext cx="7976630" cy="5483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0154" y="1767277"/>
            <a:ext cx="3655791" cy="6314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671703" y="1734044"/>
            <a:ext cx="4087839" cy="2060536"/>
          </a:xfrm>
          <a:prstGeom prst="roundRect">
            <a:avLst/>
          </a:prstGeom>
          <a:solidFill>
            <a:srgbClr val="C6EEFD"/>
          </a:solidFill>
          <a:ln w="28575">
            <a:solidFill>
              <a:srgbClr val="008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15" dirty="0">
                <a:solidFill>
                  <a:schemeClr val="tx1"/>
                </a:solidFill>
              </a:rPr>
              <a:t>Fundamental Challenges (</a:t>
            </a:r>
            <a:r>
              <a:rPr lang="en-US" sz="2215" dirty="0">
                <a:solidFill>
                  <a:srgbClr val="C00000"/>
                </a:solidFill>
              </a:rPr>
              <a:t>3W</a:t>
            </a:r>
            <a:r>
              <a:rPr lang="en-US" sz="2215" dirty="0">
                <a:solidFill>
                  <a:schemeClr val="tx1"/>
                </a:solidFill>
              </a:rPr>
              <a:t>):</a:t>
            </a:r>
          </a:p>
          <a:p>
            <a:pPr marL="316531" indent="-316531">
              <a:buFont typeface="Arial" charset="0"/>
              <a:buChar char="•"/>
            </a:pPr>
            <a:r>
              <a:rPr lang="en-US" sz="2215" dirty="0">
                <a:solidFill>
                  <a:srgbClr val="C00000"/>
                </a:solidFill>
              </a:rPr>
              <a:t>When</a:t>
            </a:r>
          </a:p>
          <a:p>
            <a:pPr marL="316531" indent="-316531">
              <a:buFont typeface="Arial" charset="0"/>
              <a:buChar char="•"/>
            </a:pPr>
            <a:r>
              <a:rPr lang="en-US" sz="2215" dirty="0">
                <a:solidFill>
                  <a:schemeClr val="tx1"/>
                </a:solidFill>
              </a:rPr>
              <a:t>to </a:t>
            </a:r>
            <a:r>
              <a:rPr lang="en-US" sz="2215" dirty="0">
                <a:solidFill>
                  <a:srgbClr val="C00000"/>
                </a:solidFill>
              </a:rPr>
              <a:t>Whom </a:t>
            </a:r>
          </a:p>
          <a:p>
            <a:pPr marL="316531" indent="-316531">
              <a:buFont typeface="Arial" charset="0"/>
              <a:buChar char="•"/>
            </a:pPr>
            <a:r>
              <a:rPr lang="en-US" sz="2215" dirty="0">
                <a:solidFill>
                  <a:schemeClr val="tx1"/>
                </a:solidFill>
              </a:rPr>
              <a:t>ask </a:t>
            </a:r>
            <a:r>
              <a:rPr lang="en-US" sz="2215" dirty="0">
                <a:solidFill>
                  <a:srgbClr val="C00000"/>
                </a:solidFill>
              </a:rPr>
              <a:t>What</a:t>
            </a:r>
            <a:r>
              <a:rPr lang="en-US" sz="2215" dirty="0">
                <a:solidFill>
                  <a:schemeClr val="tx1"/>
                </a:solidFill>
              </a:rPr>
              <a:t> (question)</a:t>
            </a:r>
          </a:p>
        </p:txBody>
      </p:sp>
      <p:sp>
        <p:nvSpPr>
          <p:cNvPr id="7" name="文本框 4"/>
          <p:cNvSpPr txBox="1"/>
          <p:nvPr/>
        </p:nvSpPr>
        <p:spPr>
          <a:xfrm>
            <a:off x="483801" y="1135822"/>
            <a:ext cx="8409618" cy="4368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altLang="zh-CN" sz="1662" dirty="0">
                <a:solidFill>
                  <a:srgbClr val="0000CC"/>
                </a:solidFill>
              </a:rPr>
              <a:t>Question: </a:t>
            </a:r>
            <a:r>
              <a:rPr lang="en-US" altLang="zh-CN" sz="1662" dirty="0"/>
              <a:t>What are the shortcomings of Raven Progressive Test? (</a:t>
            </a:r>
            <a:r>
              <a:rPr lang="en-US" altLang="zh-CN" sz="1662" dirty="0">
                <a:solidFill>
                  <a:srgbClr val="C00000"/>
                </a:solidFill>
              </a:rPr>
              <a:t>3 users thumbs up</a:t>
            </a:r>
            <a:r>
              <a:rPr lang="en-US" altLang="zh-CN" sz="1662" dirty="0"/>
              <a:t>)</a:t>
            </a:r>
            <a:endParaRPr lang="zh-CN" altLang="en-US" sz="1662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440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study—first version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803" y="1147188"/>
            <a:ext cx="7976630" cy="5483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44401" y="1966684"/>
            <a:ext cx="864096" cy="232641"/>
          </a:xfrm>
          <a:prstGeom prst="rect">
            <a:avLst/>
          </a:prstGeom>
          <a:solidFill>
            <a:srgbClr val="45474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4"/>
          <p:cNvSpPr txBox="1"/>
          <p:nvPr/>
        </p:nvSpPr>
        <p:spPr>
          <a:xfrm>
            <a:off x="483802" y="1231772"/>
            <a:ext cx="69131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CC"/>
                </a:solidFill>
              </a:rPr>
              <a:t>Question: </a:t>
            </a:r>
            <a:r>
              <a:rPr lang="en-US" altLang="zh-CN" dirty="0" smtClean="0"/>
              <a:t>What are the shortcomings </a:t>
            </a:r>
            <a:r>
              <a:rPr lang="en-US" altLang="zh-CN" dirty="0"/>
              <a:t>of </a:t>
            </a:r>
            <a:r>
              <a:rPr lang="en-US" altLang="zh-CN" dirty="0" smtClean="0"/>
              <a:t>Raven Progressive Test?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846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Bandit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Feedback</a:t>
            </a:r>
            <a:endParaRPr lang="en-US" dirty="0"/>
          </a:p>
        </p:txBody>
      </p:sp>
      <p:sp>
        <p:nvSpPr>
          <p:cNvPr id="6" name="副标题 4"/>
          <p:cNvSpPr txBox="1">
            <a:spLocks/>
          </p:cNvSpPr>
          <p:nvPr/>
        </p:nvSpPr>
        <p:spPr bwMode="auto">
          <a:xfrm>
            <a:off x="0" y="6449114"/>
            <a:ext cx="9144000" cy="40888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66154" tIns="42203" rIns="166154" bIns="42203" numCol="1" anchor="ctr" anchorCtr="0" compatLnSpc="1">
            <a:prstTxWarp prst="textNoShape">
              <a:avLst/>
            </a:prstTxWarp>
          </a:bodyPr>
          <a:lstStyle/>
          <a:p>
            <a:pPr lvl="0">
              <a:spcBef>
                <a:spcPct val="20000"/>
              </a:spcBef>
            </a:pPr>
            <a:r>
              <a:rPr lang="en-US" altLang="zh-CN" sz="1200" kern="0" dirty="0">
                <a:latin typeface="Helvetica Neue" charset="0"/>
                <a:ea typeface="Helvetica Neue" charset="0"/>
                <a:cs typeface="Helvetica Neue" charset="0"/>
              </a:rPr>
              <a:t>[1] Yi Qi, </a:t>
            </a:r>
            <a:r>
              <a:rPr lang="en-US" altLang="zh-CN" sz="1200" kern="0" dirty="0" err="1">
                <a:latin typeface="Helvetica Neue" charset="0"/>
                <a:ea typeface="Helvetica Neue" charset="0"/>
                <a:cs typeface="Helvetica Neue" charset="0"/>
              </a:rPr>
              <a:t>Qingyun</a:t>
            </a:r>
            <a:r>
              <a:rPr lang="en-US" altLang="zh-CN" sz="1200" kern="0" dirty="0">
                <a:latin typeface="Helvetica Neue" charset="0"/>
                <a:ea typeface="Helvetica Neue" charset="0"/>
                <a:cs typeface="Helvetica Neue" charset="0"/>
              </a:rPr>
              <a:t> Wu, </a:t>
            </a:r>
            <a:r>
              <a:rPr lang="en-US" altLang="zh-CN" sz="1200" kern="0" dirty="0" err="1">
                <a:latin typeface="Helvetica Neue" charset="0"/>
                <a:ea typeface="Helvetica Neue" charset="0"/>
                <a:cs typeface="Helvetica Neue" charset="0"/>
              </a:rPr>
              <a:t>Hongning</a:t>
            </a:r>
            <a:r>
              <a:rPr lang="en-US" altLang="zh-CN" sz="1200" kern="0" dirty="0">
                <a:latin typeface="Helvetica Neue" charset="0"/>
                <a:ea typeface="Helvetica Neue" charset="0"/>
                <a:cs typeface="Helvetica Neue" charset="0"/>
              </a:rPr>
              <a:t> Wang, </a:t>
            </a:r>
            <a:r>
              <a:rPr lang="en-US" altLang="zh-CN" sz="1200" kern="0" dirty="0" err="1">
                <a:latin typeface="Helvetica Neue" charset="0"/>
                <a:ea typeface="Helvetica Neue" charset="0"/>
                <a:cs typeface="Helvetica Neue" charset="0"/>
              </a:rPr>
              <a:t>Jie</a:t>
            </a:r>
            <a:r>
              <a:rPr lang="en-US" altLang="zh-CN" sz="1200" kern="0" dirty="0">
                <a:latin typeface="Helvetica Neue" charset="0"/>
                <a:ea typeface="Helvetica Neue" charset="0"/>
                <a:cs typeface="Helvetica Neue" charset="0"/>
              </a:rPr>
              <a:t> Tang, and </a:t>
            </a:r>
            <a:r>
              <a:rPr lang="en-US" altLang="zh-CN" sz="1200" kern="0" dirty="0" err="1">
                <a:latin typeface="Helvetica Neue" charset="0"/>
                <a:ea typeface="Helvetica Neue" charset="0"/>
                <a:cs typeface="Helvetica Neue" charset="0"/>
              </a:rPr>
              <a:t>Maosong</a:t>
            </a:r>
            <a:r>
              <a:rPr lang="en-US" altLang="zh-CN" sz="1200" kern="0" dirty="0">
                <a:latin typeface="Helvetica Neue" charset="0"/>
                <a:ea typeface="Helvetica Neue" charset="0"/>
                <a:cs typeface="Helvetica Neue" charset="0"/>
              </a:rPr>
              <a:t> Sun. Bandit Learning with Implicit Feedback. NIPS'18.</a:t>
            </a:r>
          </a:p>
        </p:txBody>
      </p:sp>
    </p:spTree>
    <p:extLst>
      <p:ext uri="{BB962C8B-B14F-4D97-AF65-F5344CB8AC3E}">
        <p14:creationId xmlns:p14="http://schemas.microsoft.com/office/powerpoint/2010/main" val="2114140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1109" y="1231324"/>
            <a:ext cx="83323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lt"/>
              </a:rPr>
              <a:t>An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online</a:t>
            </a:r>
            <a:r>
              <a:rPr lang="zh-CN" altLang="en-US" sz="24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learning</a:t>
            </a:r>
            <a:r>
              <a:rPr lang="zh-CN" altLang="en-US" sz="24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framework: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contextual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bandit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Click/Buy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etc.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reward,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features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content/user/etc.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context.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Adaptively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and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sequentially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learning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Successfully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deployed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for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recommender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system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and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displaying.</a:t>
            </a:r>
          </a:p>
          <a:p>
            <a:pPr marL="422041" indent="-422041">
              <a:buFont typeface="Arial" charset="0"/>
              <a:buChar char="•"/>
            </a:pPr>
            <a:endParaRPr lang="en-US" altLang="zh-CN" sz="2400" dirty="0">
              <a:latin typeface="+mn-lt"/>
            </a:endParaRPr>
          </a:p>
          <a:p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problem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is about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definition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rewards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Is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non-click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indicates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negative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impression?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Examination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hypothesis:</a:t>
            </a:r>
          </a:p>
          <a:p>
            <a:pPr marL="844083" lvl="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Click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occurs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and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only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examination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happens</a:t>
            </a:r>
          </a:p>
          <a:p>
            <a:pPr marL="844083" lvl="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Implication: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no-click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DOES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NOT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necessarily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mean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negative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feedback</a:t>
            </a:r>
          </a:p>
          <a:p>
            <a:pPr marL="422041" indent="-422041">
              <a:buFont typeface="Arial" charset="0"/>
              <a:buChar char="•"/>
            </a:pPr>
            <a:endParaRPr lang="en-US" altLang="zh-CN" sz="24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Bandit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(Online) Learning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96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  <a:ea typeface="SimHei" charset="-122"/>
                <a:cs typeface="SimHei" charset="-122"/>
              </a:rPr>
              <a:t>THU Algorithm and </a:t>
            </a:r>
            <a:r>
              <a:rPr lang="en-US" altLang="zh-CN" dirty="0" err="1" smtClean="0">
                <a:latin typeface="+mn-lt"/>
                <a:ea typeface="SimHei" charset="-122"/>
                <a:cs typeface="SimHei" charset="-122"/>
              </a:rPr>
              <a:t>BigData</a:t>
            </a:r>
            <a:r>
              <a:rPr lang="en-US" altLang="zh-CN" dirty="0" smtClean="0">
                <a:latin typeface="+mn-lt"/>
                <a:ea typeface="SimHei" charset="-122"/>
                <a:cs typeface="SimHei" charset="-122"/>
              </a:rPr>
              <a:t> Platform</a:t>
            </a:r>
            <a:endParaRPr lang="en-US" dirty="0">
              <a:latin typeface="+mn-lt"/>
              <a:ea typeface="SimHei" charset="-122"/>
              <a:cs typeface="SimHei" charset="-122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550631" y="1501402"/>
            <a:ext cx="8305674" cy="4852232"/>
            <a:chOff x="1733290" y="2133600"/>
            <a:chExt cx="6872085" cy="4245991"/>
          </a:xfrm>
        </p:grpSpPr>
        <p:sp>
          <p:nvSpPr>
            <p:cNvPr id="10" name="Shape 132"/>
            <p:cNvSpPr/>
            <p:nvPr/>
          </p:nvSpPr>
          <p:spPr>
            <a:xfrm>
              <a:off x="1848719" y="4237186"/>
              <a:ext cx="4357551" cy="725454"/>
            </a:xfrm>
            <a:prstGeom prst="rect">
              <a:avLst/>
            </a:prstGeom>
            <a:gradFill>
              <a:gsLst>
                <a:gs pos="0">
                  <a:srgbClr val="D5F6A2"/>
                </a:gs>
                <a:gs pos="35000">
                  <a:srgbClr val="E2F7BE"/>
                </a:gs>
                <a:gs pos="100000">
                  <a:srgbClr val="F3FDE5"/>
                </a:gs>
              </a:gsLst>
              <a:lin ang="16200000" scaled="0"/>
            </a:gradFill>
            <a:ln w="9525" cap="flat" cmpd="sng">
              <a:solidFill>
                <a:srgbClr val="87A93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84392" tIns="42185" rIns="84392" bIns="4218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</a:pPr>
              <a:endParaRPr lang="en-US" altLang="zh-CN" sz="2954" dirty="0">
                <a:solidFill>
                  <a:schemeClr val="dk1"/>
                </a:solidFill>
                <a:latin typeface="+mn-lt"/>
                <a:ea typeface="SimHei" charset="-122"/>
                <a:cs typeface="SimHei" charset="-122"/>
                <a:sym typeface="Arial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</a:pPr>
              <a:r>
                <a:rPr lang="en-US" altLang="zh-CN" sz="2954" dirty="0" smtClean="0">
                  <a:solidFill>
                    <a:schemeClr val="dk1"/>
                  </a:solidFill>
                  <a:latin typeface="+mn-lt"/>
                  <a:ea typeface="SimHei" charset="-122"/>
                  <a:cs typeface="SimHei" charset="-122"/>
                  <a:sym typeface="Arial"/>
                </a:rPr>
                <a:t>AI Algorithm Framework</a:t>
              </a:r>
              <a:endParaRPr lang="en-US" altLang="zh-CN" sz="2954" dirty="0">
                <a:solidFill>
                  <a:schemeClr val="dk1"/>
                </a:solidFill>
                <a:latin typeface="+mn-lt"/>
                <a:ea typeface="SimHei" charset="-122"/>
                <a:cs typeface="SimHei" charset="-122"/>
                <a:sym typeface="Arial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</a:pPr>
              <a:endParaRPr lang="en" sz="2954" dirty="0">
                <a:solidFill>
                  <a:schemeClr val="dk1"/>
                </a:solidFill>
                <a:latin typeface="+mn-lt"/>
                <a:ea typeface="SimHei" charset="-122"/>
                <a:cs typeface="SimHei" charset="-122"/>
                <a:sym typeface="Arial"/>
              </a:endParaRPr>
            </a:p>
          </p:txBody>
        </p:sp>
        <p:sp>
          <p:nvSpPr>
            <p:cNvPr id="16" name="Shape 138"/>
            <p:cNvSpPr/>
            <p:nvPr/>
          </p:nvSpPr>
          <p:spPr>
            <a:xfrm>
              <a:off x="1834568" y="3178518"/>
              <a:ext cx="4357551" cy="891605"/>
            </a:xfrm>
            <a:prstGeom prst="rect">
              <a:avLst/>
            </a:prstGeom>
            <a:gradFill>
              <a:gsLst>
                <a:gs pos="0">
                  <a:srgbClr val="A6E7F9"/>
                </a:gs>
                <a:gs pos="35000">
                  <a:srgbClr val="C0EEFA"/>
                </a:gs>
                <a:gs pos="100000">
                  <a:srgbClr val="E6F7FE"/>
                </a:gs>
              </a:gsLst>
              <a:lin ang="16200000" scaled="0"/>
            </a:gradFill>
            <a:ln w="9525" cap="flat" cmpd="sng">
              <a:solidFill>
                <a:srgbClr val="51A4B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84392" tIns="42185" rIns="84392" bIns="4218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</a:pPr>
              <a:r>
                <a:rPr lang="en-US" altLang="zh-CN" sz="2954" dirty="0" smtClean="0">
                  <a:solidFill>
                    <a:schemeClr val="dk1"/>
                  </a:solidFill>
                  <a:latin typeface="+mn-lt"/>
                  <a:ea typeface="SimHei" charset="-122"/>
                  <a:cs typeface="SimHei" charset="-122"/>
                  <a:sym typeface="Arial"/>
                </a:rPr>
                <a:t>Basic AI Software</a:t>
              </a:r>
              <a:endParaRPr lang="en-US" altLang="zh-CN" sz="2954" dirty="0">
                <a:solidFill>
                  <a:schemeClr val="dk1"/>
                </a:solidFill>
                <a:latin typeface="+mn-lt"/>
                <a:ea typeface="SimHei" charset="-122"/>
                <a:cs typeface="SimHei" charset="-122"/>
                <a:sym typeface="Arial"/>
              </a:endParaRPr>
            </a:p>
          </p:txBody>
        </p:sp>
        <p:sp>
          <p:nvSpPr>
            <p:cNvPr id="40" name="Shape 121"/>
            <p:cNvSpPr/>
            <p:nvPr/>
          </p:nvSpPr>
          <p:spPr>
            <a:xfrm>
              <a:off x="1848719" y="2133600"/>
              <a:ext cx="4357551" cy="83135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84392" tIns="42185" rIns="84392" bIns="4218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</a:pPr>
              <a:r>
                <a:rPr lang="en-US" altLang="zh-CN" sz="2954" dirty="0" smtClean="0">
                  <a:ea typeface="SimHei" charset="-122"/>
                  <a:cs typeface="SimHei" charset="-122"/>
                  <a:sym typeface="Arial"/>
                </a:rPr>
                <a:t>Applications</a:t>
              </a:r>
              <a:endParaRPr lang="en-US" altLang="zh-CN" sz="2954" dirty="0">
                <a:ea typeface="SimHei" charset="-122"/>
                <a:cs typeface="SimHei" charset="-122"/>
                <a:sym typeface="Arial"/>
              </a:endParaRPr>
            </a:p>
          </p:txBody>
        </p:sp>
        <p:grpSp>
          <p:nvGrpSpPr>
            <p:cNvPr id="43" name="组 14"/>
            <p:cNvGrpSpPr/>
            <p:nvPr/>
          </p:nvGrpSpPr>
          <p:grpSpPr>
            <a:xfrm>
              <a:off x="1848718" y="5099977"/>
              <a:ext cx="3274886" cy="1192367"/>
              <a:chOff x="657014" y="4427840"/>
              <a:chExt cx="3274886" cy="1192367"/>
            </a:xfrm>
          </p:grpSpPr>
          <p:sp>
            <p:nvSpPr>
              <p:cNvPr id="44" name="Shape 120"/>
              <p:cNvSpPr/>
              <p:nvPr/>
            </p:nvSpPr>
            <p:spPr>
              <a:xfrm>
                <a:off x="657014" y="4780978"/>
                <a:ext cx="2147751" cy="83922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84392" tIns="42185" rIns="84392" bIns="4218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altLang="zh-CN" sz="1662" dirty="0" smtClean="0">
                    <a:solidFill>
                      <a:schemeClr val="tx1"/>
                    </a:solidFill>
                    <a:ea typeface="SimHei" charset="-122"/>
                    <a:cs typeface="SimHei" charset="-122"/>
                  </a:rPr>
                  <a:t>Platforms</a:t>
                </a:r>
                <a:endParaRPr lang="en-US" altLang="zh-CN" sz="1662" dirty="0">
                  <a:solidFill>
                    <a:schemeClr val="tx1"/>
                  </a:solidFill>
                  <a:ea typeface="SimHei" charset="-122"/>
                  <a:cs typeface="SimHei" charset="-122"/>
                </a:endParaRPr>
              </a:p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" sz="1662" dirty="0">
                    <a:solidFill>
                      <a:schemeClr val="tx1"/>
                    </a:solidFill>
                    <a:ea typeface="SimHei" charset="-122"/>
                    <a:cs typeface="SimHei" charset="-122"/>
                    <a:sym typeface="Arial"/>
                  </a:rPr>
                  <a:t>CPU, GPU, </a:t>
                </a:r>
                <a:r>
                  <a:rPr lang="en" sz="1662" dirty="0" smtClean="0">
                    <a:solidFill>
                      <a:schemeClr val="tx1"/>
                    </a:solidFill>
                    <a:ea typeface="SimHei" charset="-122"/>
                    <a:cs typeface="SimHei" charset="-122"/>
                    <a:sym typeface="Arial"/>
                  </a:rPr>
                  <a:t>SSD</a:t>
                </a:r>
                <a:r>
                  <a:rPr lang="en" sz="1662" dirty="0">
                    <a:solidFill>
                      <a:schemeClr val="tx1"/>
                    </a:solidFill>
                    <a:ea typeface="SimHei" charset="-122"/>
                    <a:cs typeface="SimHei" charset="-122"/>
                    <a:sym typeface="Arial"/>
                  </a:rPr>
                  <a:t>, HDD</a:t>
                </a:r>
              </a:p>
            </p:txBody>
          </p:sp>
          <p:sp>
            <p:nvSpPr>
              <p:cNvPr id="46" name="Shape 127"/>
              <p:cNvSpPr txBox="1"/>
              <p:nvPr/>
            </p:nvSpPr>
            <p:spPr>
              <a:xfrm>
                <a:off x="2141375" y="4427840"/>
                <a:ext cx="1790525" cy="299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84392" tIns="42185" rIns="84392" bIns="42185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</a:pPr>
                <a:r>
                  <a:rPr lang="en-US" altLang="zh-CN" sz="2215" smtClean="0">
                    <a:solidFill>
                      <a:srgbClr val="000000"/>
                    </a:solidFill>
                    <a:latin typeface="+mn-lt"/>
                    <a:ea typeface="SimHei" charset="-122"/>
                    <a:cs typeface="SimHei" charset="-122"/>
                    <a:sym typeface="Arial"/>
                  </a:rPr>
                  <a:t>Architecture</a:t>
                </a:r>
                <a:endParaRPr lang="en" sz="2215" dirty="0">
                  <a:solidFill>
                    <a:srgbClr val="000000"/>
                  </a:solidFill>
                  <a:latin typeface="+mn-lt"/>
                  <a:ea typeface="SimHei" charset="-122"/>
                  <a:cs typeface="SimHei" charset="-122"/>
                  <a:sym typeface="Arial"/>
                </a:endParaRPr>
              </a:p>
            </p:txBody>
          </p:sp>
        </p:grpSp>
        <p:sp>
          <p:nvSpPr>
            <p:cNvPr id="47" name="Shape 120"/>
            <p:cNvSpPr/>
            <p:nvPr/>
          </p:nvSpPr>
          <p:spPr>
            <a:xfrm>
              <a:off x="4031664" y="5453115"/>
              <a:ext cx="2160454" cy="83922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84392" tIns="42185" rIns="84392" bIns="42185" anchor="ctr" anchorCtr="0">
              <a:noAutofit/>
            </a:bodyPr>
            <a:lstStyle/>
            <a:p>
              <a:pPr lvl="0" algn="ctr">
                <a:buClr>
                  <a:schemeClr val="dk1"/>
                </a:buClr>
                <a:buSzPct val="25000"/>
              </a:pPr>
              <a:r>
                <a:rPr lang="en-US" altLang="zh-CN" sz="1662" dirty="0" smtClean="0">
                  <a:solidFill>
                    <a:schemeClr val="tx1"/>
                  </a:solidFill>
                  <a:ea typeface="SimHei" charset="-122"/>
                  <a:cs typeface="SimHei" charset="-122"/>
                </a:rPr>
                <a:t>Data and KG</a:t>
              </a:r>
              <a:endParaRPr lang="zh-CN" altLang="en-US" sz="1662" dirty="0">
                <a:solidFill>
                  <a:schemeClr val="tx1"/>
                </a:solidFill>
                <a:ea typeface="SimHei" charset="-122"/>
                <a:cs typeface="SimHei" charset="-122"/>
              </a:endParaRPr>
            </a:p>
            <a:p>
              <a:pPr lvl="0" algn="ctr">
                <a:buClr>
                  <a:schemeClr val="dk1"/>
                </a:buClr>
                <a:buSzPct val="25000"/>
              </a:pPr>
              <a:r>
                <a:rPr lang="en-US" altLang="zh-CN" sz="1662" dirty="0" smtClean="0">
                  <a:solidFill>
                    <a:schemeClr val="tx1"/>
                  </a:solidFill>
                  <a:ea typeface="SimHei" charset="-122"/>
                  <a:cs typeface="SimHei" charset="-122"/>
                </a:rPr>
                <a:t>KB</a:t>
              </a:r>
              <a:r>
                <a:rPr lang="zh-CN" altLang="en-US" sz="1662" dirty="0" smtClean="0">
                  <a:solidFill>
                    <a:schemeClr val="tx1"/>
                  </a:solidFill>
                  <a:ea typeface="SimHei" charset="-122"/>
                  <a:cs typeface="SimHei" charset="-122"/>
                </a:rPr>
                <a:t>、</a:t>
              </a:r>
              <a:r>
                <a:rPr lang="en-US" altLang="zh-CN" sz="1662" dirty="0" err="1">
                  <a:solidFill>
                    <a:schemeClr val="tx1"/>
                  </a:solidFill>
                  <a:ea typeface="SimHei" charset="-122"/>
                  <a:cs typeface="SimHei" charset="-122"/>
                </a:rPr>
                <a:t>AMiner</a:t>
              </a:r>
              <a:r>
                <a:rPr lang="zh-CN" altLang="en-US" sz="1662" dirty="0">
                  <a:solidFill>
                    <a:schemeClr val="tx1"/>
                  </a:solidFill>
                  <a:ea typeface="SimHei" charset="-122"/>
                  <a:cs typeface="SimHei" charset="-122"/>
                </a:rPr>
                <a:t>、</a:t>
              </a:r>
              <a:r>
                <a:rPr lang="en-US" altLang="zh-CN" sz="1662" dirty="0" err="1" smtClean="0">
                  <a:solidFill>
                    <a:schemeClr val="tx1"/>
                  </a:solidFill>
                  <a:ea typeface="SimHei" charset="-122"/>
                  <a:cs typeface="SimHei" charset="-122"/>
                </a:rPr>
                <a:t>Sogou</a:t>
              </a:r>
              <a:endParaRPr lang="zh-CN" altLang="en-US" sz="1662" dirty="0">
                <a:solidFill>
                  <a:schemeClr val="tx1"/>
                </a:solidFill>
                <a:ea typeface="SimHei" charset="-122"/>
                <a:cs typeface="SimHei" charset="-122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733290" y="5115041"/>
              <a:ext cx="4535029" cy="1264550"/>
            </a:xfrm>
            <a:prstGeom prst="roundRect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15"/>
            </a:p>
          </p:txBody>
        </p:sp>
        <p:sp>
          <p:nvSpPr>
            <p:cNvPr id="3" name="Left Brace 2"/>
            <p:cNvSpPr/>
            <p:nvPr/>
          </p:nvSpPr>
          <p:spPr>
            <a:xfrm rot="10800000">
              <a:off x="6284464" y="2475906"/>
              <a:ext cx="570371" cy="3522560"/>
            </a:xfrm>
            <a:prstGeom prst="leftBrace">
              <a:avLst>
                <a:gd name="adj1" fmla="val 8333"/>
                <a:gd name="adj2" fmla="val 48918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215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30495" y="3852296"/>
              <a:ext cx="1774880" cy="834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smtClean="0">
                  <a:ea typeface="SimHei" charset="-122"/>
                  <a:cs typeface="SimHei" charset="-122"/>
                </a:rPr>
                <a:t>Inter-</a:t>
              </a:r>
            </a:p>
            <a:p>
              <a:r>
                <a:rPr lang="en-US" altLang="zh-CN" sz="2800" dirty="0" err="1" smtClean="0">
                  <a:ea typeface="SimHei" charset="-122"/>
                  <a:cs typeface="SimHei" charset="-122"/>
                </a:rPr>
                <a:t>disciplinarity</a:t>
              </a:r>
              <a:endParaRPr lang="en-US" altLang="zh-CN" sz="2585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017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1109" y="1231324"/>
            <a:ext cx="8098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lt"/>
              </a:rPr>
              <a:t>Classical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bandit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model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with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linear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reward: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Model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2636" y="2265794"/>
            <a:ext cx="8098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Reward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1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clicked,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0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non-clicked.</a:t>
            </a:r>
            <a:r>
              <a:rPr lang="zh-CN" altLang="en-US" sz="2400" dirty="0">
                <a:latin typeface="+mn-lt"/>
              </a:rPr>
              <a:t> </a:t>
            </a:r>
            <a:endParaRPr lang="en-US" altLang="zh-CN" sz="2400" dirty="0">
              <a:latin typeface="+mn-lt"/>
            </a:endParaRPr>
          </a:p>
          <a:p>
            <a:pPr marL="844083" lvl="1" indent="-422041">
              <a:buFont typeface=".AppleSystemUIFont" charset="-120"/>
              <a:buChar char="-"/>
            </a:pPr>
            <a:r>
              <a:rPr lang="en-US" altLang="zh-CN" sz="2400" dirty="0">
                <a:latin typeface="+mn-lt"/>
              </a:rPr>
              <a:t>Inevitably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linear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regret.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5908" y="1700808"/>
            <a:ext cx="2532185" cy="5018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068" y="3002890"/>
            <a:ext cx="8098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lt"/>
              </a:rPr>
              <a:t>Our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model: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E-C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bandit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(Examination-click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bandit)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1832" y="3398154"/>
            <a:ext cx="3880338" cy="12426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2756" y="4828557"/>
            <a:ext cx="3329354" cy="4283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5138" y="4318275"/>
            <a:ext cx="8098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lt"/>
              </a:rPr>
              <a:t>Thus: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187" y="5740163"/>
            <a:ext cx="5228492" cy="67993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5138" y="5303654"/>
            <a:ext cx="8098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common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goal: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regret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368608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2636" y="1231324"/>
            <a:ext cx="80987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lt"/>
              </a:rPr>
              <a:t>E-C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bandit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A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generative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model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click,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explicitly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incorporating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examination;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Examination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binary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variable,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nature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NOT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observable,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thus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latent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variable;</a:t>
            </a:r>
            <a:r>
              <a:rPr lang="zh-CN" altLang="en-US" sz="2400" dirty="0">
                <a:latin typeface="+mn-lt"/>
              </a:rPr>
              <a:t> </a:t>
            </a:r>
            <a:endParaRPr lang="en-US" altLang="zh-CN" sz="24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Model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2636" y="3225161"/>
            <a:ext cx="8098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essential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problem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Is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possible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to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learn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E-C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bandit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under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online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learning’s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paradigm?</a:t>
            </a:r>
          </a:p>
          <a:p>
            <a:pPr marL="844083" lvl="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Regret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analysis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affirms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learnability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to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some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extent.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How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to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learning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E-C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bandit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fly?</a:t>
            </a:r>
          </a:p>
          <a:p>
            <a:pPr marL="844083" lvl="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Variational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approximation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together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with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Thompson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1853582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1109" y="1231324"/>
            <a:ext cx="8098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Log-likelihood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one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sample:</a:t>
            </a:r>
          </a:p>
          <a:p>
            <a:pPr marL="422041" indent="-422041">
              <a:buFont typeface="Arial" charset="0"/>
              <a:buChar char="•"/>
            </a:pPr>
            <a:endParaRPr lang="en-US" altLang="zh-CN" sz="24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Algorithm</a:t>
            </a:r>
            <a:r>
              <a:rPr lang="mr-IN" altLang="zh-CN" dirty="0" smtClean="0">
                <a:solidFill>
                  <a:schemeClr val="tx1"/>
                </a:solidFill>
                <a:latin typeface="+mn-lt"/>
              </a:rPr>
              <a:t>–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Parameter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Estimation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4" y="1800512"/>
            <a:ext cx="9144000" cy="1422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4881" y="3223377"/>
            <a:ext cx="1692220" cy="4714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1109" y="3252054"/>
            <a:ext cx="8098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variational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lower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bound: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Jensen’s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inequality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for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log-sum;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2-degree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polynomial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lower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bound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log-logistic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function;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Thus,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lower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bound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form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2-degree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polynomial,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which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leads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to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approximate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Gaussian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posterior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when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given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Gaussian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prior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and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allows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for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O(1)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update.</a:t>
            </a:r>
          </a:p>
          <a:p>
            <a:pPr marL="422041" indent="-422041">
              <a:buFont typeface="Arial" charset="0"/>
              <a:buChar char="•"/>
            </a:pPr>
            <a:endParaRPr lang="en-US" altLang="zh-CN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8117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1109" y="1231324"/>
            <a:ext cx="8098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cs typeface="+mj-cs"/>
              </a:rPr>
              <a:t>Thompson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sampling: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cs typeface="+mj-cs"/>
              </a:rPr>
              <a:t>Choose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any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arm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by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its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probability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of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being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the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best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among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the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candidate;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cs typeface="+mj-cs"/>
              </a:rPr>
              <a:t>Easy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to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implement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and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well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integrated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with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our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estimation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procedure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(Recall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we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have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approximate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Gaussian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posterior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of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the</a:t>
            </a:r>
            <a:r>
              <a:rPr lang="zh-CN" altLang="en-US" sz="2400" dirty="0">
                <a:cs typeface="+mj-cs"/>
              </a:rPr>
              <a:t> </a:t>
            </a:r>
            <a:r>
              <a:rPr lang="en-US" altLang="zh-CN" sz="2400" dirty="0">
                <a:cs typeface="+mj-cs"/>
              </a:rPr>
              <a:t>parameters).</a:t>
            </a:r>
          </a:p>
          <a:p>
            <a:pPr marL="422041" indent="-422041">
              <a:buFont typeface="Arial" charset="0"/>
              <a:buChar char="•"/>
            </a:pPr>
            <a:endParaRPr lang="en-US" altLang="zh-CN" sz="2400" dirty="0">
              <a:cs typeface="+mj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Algorithm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mr-IN" altLang="zh-CN" dirty="0" smtClean="0">
                <a:solidFill>
                  <a:schemeClr val="tx1"/>
                </a:solidFill>
              </a:rPr>
              <a:t>–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Decision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Making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414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Algorithm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33" y="1169377"/>
            <a:ext cx="6266957" cy="25510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82" y="3752395"/>
            <a:ext cx="7303477" cy="20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6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1109" y="1231324"/>
            <a:ext cx="80987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lt"/>
              </a:rPr>
              <a:t>Sublinear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regret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guaranteed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if: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MLE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estimate(i.e.,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log-loss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estimate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our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0-1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reward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case)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accurate;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Thompson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sampling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samples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from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true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posterior.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See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detailed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proof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paper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and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appendix.</a:t>
            </a:r>
          </a:p>
          <a:p>
            <a:pPr marL="422041" indent="-422041">
              <a:buFont typeface="Arial" charset="0"/>
              <a:buChar char="•"/>
            </a:pPr>
            <a:r>
              <a:rPr lang="en-US" altLang="zh-CN" sz="2400" dirty="0">
                <a:latin typeface="+mn-lt"/>
              </a:rPr>
              <a:t>Proof’s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framework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same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Russo,2014.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Key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proposition: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aggregated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empirical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discrepancy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bounded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within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sub-linear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increasing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ellipse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 err="1">
                <a:latin typeface="+mn-lt"/>
              </a:rPr>
              <a:t>w.h.p</a:t>
            </a:r>
            <a:r>
              <a:rPr lang="en-US" altLang="zh-CN" sz="2400" dirty="0">
                <a:latin typeface="+mn-lt"/>
              </a:rPr>
              <a:t>.(Proposition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1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paper.)</a:t>
            </a:r>
          </a:p>
          <a:p>
            <a:pPr marL="422041" indent="-422041">
              <a:buFont typeface="Arial" charset="0"/>
              <a:buChar char="•"/>
            </a:pPr>
            <a:endParaRPr lang="en-US" altLang="zh-CN" sz="24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Regret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Analysis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2636" y="4891317"/>
            <a:ext cx="8098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lt"/>
              </a:rPr>
              <a:t>By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experiment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we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demonstrate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the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approximation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tight,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and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result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improving.</a:t>
            </a:r>
          </a:p>
        </p:txBody>
      </p:sp>
    </p:spTree>
    <p:extLst>
      <p:ext uri="{BB962C8B-B14F-4D97-AF65-F5344CB8AC3E}">
        <p14:creationId xmlns:p14="http://schemas.microsoft.com/office/powerpoint/2010/main" val="1693472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Simulation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316" y="1501401"/>
            <a:ext cx="8593370" cy="36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15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mr-IN" altLang="zh-CN" dirty="0" smtClean="0">
                <a:solidFill>
                  <a:schemeClr val="tx1"/>
                </a:solidFill>
              </a:rPr>
              <a:t>–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Empirical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51" y="1172483"/>
            <a:ext cx="5882500" cy="48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2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76399"/>
            <a:ext cx="8150470" cy="4449763"/>
          </a:xfrm>
        </p:spPr>
        <p:txBody>
          <a:bodyPr/>
          <a:lstStyle/>
          <a:p>
            <a:r>
              <a:rPr lang="en-US" dirty="0"/>
              <a:t>Network </a:t>
            </a:r>
            <a:r>
              <a:rPr lang="en-US" dirty="0">
                <a:solidFill>
                  <a:srgbClr val="C00000"/>
                </a:solidFill>
              </a:rPr>
              <a:t>representations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WSDM’18</a:t>
            </a:r>
          </a:p>
          <a:p>
            <a:r>
              <a:rPr lang="en-US" dirty="0"/>
              <a:t>Behavior </a:t>
            </a:r>
            <a:r>
              <a:rPr lang="en-US" dirty="0">
                <a:solidFill>
                  <a:srgbClr val="C00000"/>
                </a:solidFill>
              </a:rPr>
              <a:t>prediction</a:t>
            </a:r>
            <a:r>
              <a:rPr lang="en-US" dirty="0"/>
              <a:t> with representations</a:t>
            </a:r>
          </a:p>
          <a:p>
            <a:pPr lvl="1"/>
            <a:r>
              <a:rPr lang="en-US" dirty="0"/>
              <a:t>KDD’18</a:t>
            </a:r>
          </a:p>
          <a:p>
            <a:r>
              <a:rPr lang="en-US" dirty="0"/>
              <a:t>Learning with user </a:t>
            </a:r>
            <a:r>
              <a:rPr lang="en-US" dirty="0">
                <a:solidFill>
                  <a:srgbClr val="C00000"/>
                </a:solidFill>
              </a:rPr>
              <a:t>feedback</a:t>
            </a:r>
          </a:p>
          <a:p>
            <a:pPr lvl="1"/>
            <a:r>
              <a:rPr lang="en-US" dirty="0"/>
              <a:t>NIPS’18</a:t>
            </a:r>
          </a:p>
        </p:txBody>
      </p:sp>
    </p:spTree>
    <p:extLst>
      <p:ext uri="{BB962C8B-B14F-4D97-AF65-F5344CB8AC3E}">
        <p14:creationId xmlns:p14="http://schemas.microsoft.com/office/powerpoint/2010/main" val="537221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23247" b="3513"/>
          <a:stretch/>
        </p:blipFill>
        <p:spPr>
          <a:xfrm>
            <a:off x="2122497" y="4572000"/>
            <a:ext cx="4583103" cy="2300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14DD8F-F30C-6342-897B-C4D2E879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ea typeface="SimHei" panose="02010609060101010101" pitchFamily="49" charset="-122"/>
              </a:rPr>
              <a:t>AI Future Trend</a:t>
            </a:r>
            <a:endParaRPr lang="en-US" dirty="0">
              <a:latin typeface="+mn-lt"/>
              <a:ea typeface="SimHe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D4D46A-DAAA-7643-814D-76D4F3A63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SimHei" panose="02010609060101010101" pitchFamily="49" charset="-122"/>
              </a:rPr>
              <a:t>From perceptron to cognition</a:t>
            </a:r>
            <a:endParaRPr lang="en-US" dirty="0">
              <a:ea typeface="SimHei" panose="02010609060101010101" pitchFamily="49" charset="-122"/>
            </a:endParaRPr>
          </a:p>
        </p:txBody>
      </p:sp>
      <p:sp>
        <p:nvSpPr>
          <p:cNvPr id="4" name="右箭头 27">
            <a:extLst>
              <a:ext uri="{FF2B5EF4-FFF2-40B4-BE49-F238E27FC236}">
                <a16:creationId xmlns:a16="http://schemas.microsoft.com/office/drawing/2014/main" xmlns="" id="{AE35C0C5-9B5F-E440-914E-483179A8FECC}"/>
              </a:ext>
            </a:extLst>
          </p:cNvPr>
          <p:cNvSpPr/>
          <p:nvPr/>
        </p:nvSpPr>
        <p:spPr>
          <a:xfrm>
            <a:off x="479182" y="3207751"/>
            <a:ext cx="8436218" cy="1894073"/>
          </a:xfrm>
          <a:prstGeom prst="rightArrow">
            <a:avLst/>
          </a:prstGeom>
          <a:solidFill>
            <a:srgbClr val="C6EE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215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345ECB-320B-1B44-89DE-2C9DB393F56F}"/>
              </a:ext>
            </a:extLst>
          </p:cNvPr>
          <p:cNvSpPr/>
          <p:nvPr/>
        </p:nvSpPr>
        <p:spPr>
          <a:xfrm>
            <a:off x="832492" y="3873433"/>
            <a:ext cx="1898333" cy="562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+mj-lt"/>
                <a:ea typeface="SimHei" panose="02010609060101010101" pitchFamily="49" charset="-122"/>
              </a:rPr>
              <a:t>Computing</a:t>
            </a:r>
            <a:endParaRPr lang="en-US" sz="2000" dirty="0">
              <a:solidFill>
                <a:schemeClr val="tx1"/>
              </a:solidFill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64A5B84-F2CF-F04A-A590-B8F17D01260C}"/>
              </a:ext>
            </a:extLst>
          </p:cNvPr>
          <p:cNvSpPr/>
          <p:nvPr/>
        </p:nvSpPr>
        <p:spPr>
          <a:xfrm>
            <a:off x="3474503" y="3873433"/>
            <a:ext cx="1585624" cy="562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+mj-lt"/>
                <a:ea typeface="SimHei" panose="02010609060101010101" pitchFamily="49" charset="-122"/>
              </a:rPr>
              <a:t>Perception</a:t>
            </a:r>
            <a:endParaRPr lang="en-US" sz="2000" dirty="0">
              <a:solidFill>
                <a:schemeClr val="tx1"/>
              </a:solidFill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834C0E5-1A93-D34C-B792-CCC5E80A6349}"/>
              </a:ext>
            </a:extLst>
          </p:cNvPr>
          <p:cNvSpPr/>
          <p:nvPr/>
        </p:nvSpPr>
        <p:spPr>
          <a:xfrm>
            <a:off x="6034105" y="3873433"/>
            <a:ext cx="1585624" cy="562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+mj-lt"/>
                <a:ea typeface="SimHei" panose="02010609060101010101" pitchFamily="49" charset="-122"/>
              </a:rPr>
              <a:t>Cognition</a:t>
            </a:r>
            <a:endParaRPr lang="en-US" sz="2000" dirty="0">
              <a:solidFill>
                <a:schemeClr val="tx1"/>
              </a:solidFill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3F5CF0F6-E700-B24E-BC6C-2EFF269C7B99}"/>
              </a:ext>
            </a:extLst>
          </p:cNvPr>
          <p:cNvSpPr/>
          <p:nvPr/>
        </p:nvSpPr>
        <p:spPr>
          <a:xfrm>
            <a:off x="628804" y="2133600"/>
            <a:ext cx="2266796" cy="1350029"/>
          </a:xfrm>
          <a:prstGeom prst="roundRect">
            <a:avLst/>
          </a:prstGeom>
          <a:noFill/>
          <a:ln>
            <a:solidFill>
              <a:srgbClr val="3A8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ea typeface="SimHei" panose="02010609060101010101" pitchFamily="49" charset="-122"/>
              </a:rPr>
              <a:t>Storage &amp; Computing</a:t>
            </a:r>
            <a:endParaRPr lang="en-US" sz="2000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A996E71-9A27-CB4F-B875-F98B7798DB98}"/>
              </a:ext>
            </a:extLst>
          </p:cNvPr>
          <p:cNvSpPr/>
          <p:nvPr/>
        </p:nvSpPr>
        <p:spPr>
          <a:xfrm>
            <a:off x="3143404" y="2133600"/>
            <a:ext cx="2266796" cy="1350029"/>
          </a:xfrm>
          <a:prstGeom prst="roundRect">
            <a:avLst/>
          </a:prstGeom>
          <a:noFill/>
          <a:ln>
            <a:solidFill>
              <a:srgbClr val="3A8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ea typeface="SimHei" panose="02010609060101010101" pitchFamily="49" charset="-122"/>
              </a:rPr>
              <a:t>Recognize text, images, objects, voices</a:t>
            </a:r>
            <a:endParaRPr lang="en-US" sz="2000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F4877705-4C2C-4E44-9381-87EDFE0F9298}"/>
              </a:ext>
            </a:extLst>
          </p:cNvPr>
          <p:cNvSpPr/>
          <p:nvPr/>
        </p:nvSpPr>
        <p:spPr>
          <a:xfrm>
            <a:off x="5658004" y="2133600"/>
            <a:ext cx="2266796" cy="1360887"/>
          </a:xfrm>
          <a:prstGeom prst="roundRect">
            <a:avLst/>
          </a:prstGeom>
          <a:noFill/>
          <a:ln>
            <a:solidFill>
              <a:srgbClr val="3A8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ea typeface="SimHei" panose="02010609060101010101" pitchFamily="49" charset="-122"/>
              </a:rPr>
              <a:t>Organize and generate knowledge, reasoning</a:t>
            </a:r>
            <a:endParaRPr lang="en-US" sz="2000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462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i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jie</Template>
  <TotalTime>30825</TotalTime>
  <Words>4925</Words>
  <Application>Microsoft Macintosh PowerPoint</Application>
  <PresentationFormat>On-screen Show (4:3)</PresentationFormat>
  <Paragraphs>777</Paragraphs>
  <Slides>126</Slides>
  <Notes>28</Notes>
  <HiddenSlides>13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43" baseType="lpstr">
      <vt:lpstr>.AppleSystemUIFont</vt:lpstr>
      <vt:lpstr>Arial Unicode MS</vt:lpstr>
      <vt:lpstr>Calibri</vt:lpstr>
      <vt:lpstr>Helvetica Neue</vt:lpstr>
      <vt:lpstr>MS PGothic</vt:lpstr>
      <vt:lpstr>SimHei</vt:lpstr>
      <vt:lpstr>Times New Roman</vt:lpstr>
      <vt:lpstr>Verdana</vt:lpstr>
      <vt:lpstr>Wingdings</vt:lpstr>
      <vt:lpstr>华文行楷</vt:lpstr>
      <vt:lpstr>宋体</vt:lpstr>
      <vt:lpstr>微软雅黑</vt:lpstr>
      <vt:lpstr>方正兰亭黑简体</vt:lpstr>
      <vt:lpstr>楷体</vt:lpstr>
      <vt:lpstr>黑体</vt:lpstr>
      <vt:lpstr>Arial</vt:lpstr>
      <vt:lpstr>jie</vt:lpstr>
      <vt:lpstr>An Overview of AI in Data Mining,  and Graph Embedding</vt:lpstr>
      <vt:lpstr>Artificial Intelligence</vt:lpstr>
      <vt:lpstr>Look broader</vt:lpstr>
      <vt:lpstr>AI History</vt:lpstr>
      <vt:lpstr>National AI Strategy</vt:lpstr>
      <vt:lpstr>AI Strategies</vt:lpstr>
      <vt:lpstr>National AI Strategies</vt:lpstr>
      <vt:lpstr>AI in Tsinghua</vt:lpstr>
      <vt:lpstr>THU Algorithm and BigData Platform</vt:lpstr>
      <vt:lpstr>THU Algorithm and BigData Platform</vt:lpstr>
      <vt:lpstr>Beijing AI Institute</vt:lpstr>
      <vt:lpstr>AI in KDD</vt:lpstr>
      <vt:lpstr>KDD 2018</vt:lpstr>
      <vt:lpstr>Google</vt:lpstr>
      <vt:lpstr>Q&amp;R: A Two-Stage Approach toward Interactive Recommendation</vt:lpstr>
      <vt:lpstr>Collaborative Deep Metric Learning for Video Understanding</vt:lpstr>
      <vt:lpstr>Scalable k-Means Clustering via Lightweight Coresets </vt:lpstr>
      <vt:lpstr>Amazon</vt:lpstr>
      <vt:lpstr>Microsoft</vt:lpstr>
      <vt:lpstr>History of Neural Networks</vt:lpstr>
      <vt:lpstr>BERT</vt:lpstr>
      <vt:lpstr>Video-to-Video Synthesis</vt:lpstr>
      <vt:lpstr>graph_net</vt:lpstr>
      <vt:lpstr>Several Our Research</vt:lpstr>
      <vt:lpstr>Networked World</vt:lpstr>
      <vt:lpstr>Social and Information Network</vt:lpstr>
      <vt:lpstr>Roadmap—Social Network Mining</vt:lpstr>
      <vt:lpstr>Representation for Networks</vt:lpstr>
      <vt:lpstr>Recall word2vec for NLP</vt:lpstr>
      <vt:lpstr>DeepWalk</vt:lpstr>
      <vt:lpstr>Later…</vt:lpstr>
      <vt:lpstr>History of Network Embedding</vt:lpstr>
      <vt:lpstr>Question</vt:lpstr>
      <vt:lpstr>Preliminaries</vt:lpstr>
      <vt:lpstr>Unifying DeepWalk, LINE, PTE, and node2vec into Matrix Forms</vt:lpstr>
      <vt:lpstr>Starting with DeepWalk</vt:lpstr>
      <vt:lpstr>DeepWalk Algorithm</vt:lpstr>
      <vt:lpstr>DeepWalk</vt:lpstr>
      <vt:lpstr>Skip-gram with Negative Sampling</vt:lpstr>
      <vt:lpstr>DeepWalk</vt:lpstr>
      <vt:lpstr>DeepWalk</vt:lpstr>
      <vt:lpstr>DeepWalk</vt:lpstr>
      <vt:lpstr>DeepWalk</vt:lpstr>
      <vt:lpstr>DeepWalk as Implicit Matrix Factorization</vt:lpstr>
      <vt:lpstr>DeepWalk – Theorems</vt:lpstr>
      <vt:lpstr>DeepWalk – Conclusion</vt:lpstr>
      <vt:lpstr>DeepWalk</vt:lpstr>
      <vt:lpstr>LINE</vt:lpstr>
      <vt:lpstr>PTE</vt:lpstr>
      <vt:lpstr>PTE as Implicit Matrix Factorization</vt:lpstr>
      <vt:lpstr>node2vec — 2nd Order Random Walk</vt:lpstr>
      <vt:lpstr>node2vec as Implicit Matrix Factorization</vt:lpstr>
      <vt:lpstr>Unifying DeepWalk, LINE, PTE, and node2vec into Matrix Forms</vt:lpstr>
      <vt:lpstr>PowerPoint Presentation</vt:lpstr>
      <vt:lpstr>NetMF – Network Embedding with MF</vt:lpstr>
      <vt:lpstr>NetMF</vt:lpstr>
      <vt:lpstr>NetMF for a Small Window Size T</vt:lpstr>
      <vt:lpstr>NetMF for a Large Window Size T</vt:lpstr>
      <vt:lpstr>NetMF for a Large Window Size T</vt:lpstr>
      <vt:lpstr>Explicitly factorize the matrix</vt:lpstr>
      <vt:lpstr>Error Bound Analysis for NetMF</vt:lpstr>
      <vt:lpstr>Results</vt:lpstr>
      <vt:lpstr>Experimental Setup</vt:lpstr>
      <vt:lpstr>Results</vt:lpstr>
      <vt:lpstr>Results</vt:lpstr>
      <vt:lpstr>Several Our Research</vt:lpstr>
      <vt:lpstr>What is Social Influence?</vt:lpstr>
      <vt:lpstr>Structural Social Influence</vt:lpstr>
      <vt:lpstr>Structural Social Influence</vt:lpstr>
      <vt:lpstr>Previous Solution</vt:lpstr>
      <vt:lpstr>Network Representation Learning</vt:lpstr>
      <vt:lpstr>Graph Attention Networks</vt:lpstr>
      <vt:lpstr>Experiments --- Datasets</vt:lpstr>
      <vt:lpstr>Experiments --- Results</vt:lpstr>
      <vt:lpstr>Case Study</vt:lpstr>
      <vt:lpstr>We applied the learned influence to help real applications —in very big networks</vt:lpstr>
      <vt:lpstr>Big Data Analytics in Game Data</vt:lpstr>
      <vt:lpstr>Two games: DNF</vt:lpstr>
      <vt:lpstr>Two games: QQ Speed</vt:lpstr>
      <vt:lpstr>Task</vt:lpstr>
      <vt:lpstr>Online Test</vt:lpstr>
      <vt:lpstr>Dropout Prediction</vt:lpstr>
      <vt:lpstr>Dropout Prediction</vt:lpstr>
      <vt:lpstr>Several Our Research</vt:lpstr>
      <vt:lpstr>XiaoMU(“小木”) on XuetangX</vt:lpstr>
      <vt:lpstr>One example of intervention: active question</vt:lpstr>
      <vt:lpstr>Preliminary study—first version</vt:lpstr>
      <vt:lpstr>Bandit Learning with Implicit Feedback</vt:lpstr>
      <vt:lpstr>Bandit (Online) Learning</vt:lpstr>
      <vt:lpstr>Model</vt:lpstr>
      <vt:lpstr>Model</vt:lpstr>
      <vt:lpstr>Algorithm– Parameter Estimation</vt:lpstr>
      <vt:lpstr>Algorithm – Decision Making</vt:lpstr>
      <vt:lpstr>Algorithm</vt:lpstr>
      <vt:lpstr>Regret Analysis</vt:lpstr>
      <vt:lpstr>Evaluation - Simulation</vt:lpstr>
      <vt:lpstr>Evaluation – Empirical data</vt:lpstr>
      <vt:lpstr>Summary</vt:lpstr>
      <vt:lpstr>AI Future Trend</vt:lpstr>
      <vt:lpstr>Machine Learning Trend</vt:lpstr>
      <vt:lpstr>Representative Publications</vt:lpstr>
      <vt:lpstr>PowerPoint Presentation</vt:lpstr>
      <vt:lpstr>PowerPoint Presentation</vt:lpstr>
      <vt:lpstr>PowerPoint Presentation</vt:lpstr>
      <vt:lpstr>PowerPoint Presentation</vt:lpstr>
      <vt:lpstr>人工智能 大数据与人工智能 关键技术与产业 发展机遇与挑战</vt:lpstr>
      <vt:lpstr>发展机遇（一）</vt:lpstr>
      <vt:lpstr>发展机遇（二）</vt:lpstr>
      <vt:lpstr>发展机遇（三）</vt:lpstr>
      <vt:lpstr>大数据与人工智能（一）</vt:lpstr>
      <vt:lpstr>大数据与人工智能（二）</vt:lpstr>
      <vt:lpstr>共性关键技术</vt:lpstr>
      <vt:lpstr>关键新兴产业</vt:lpstr>
      <vt:lpstr>人工智能领域分类</vt:lpstr>
      <vt:lpstr>National AI Strategy</vt:lpstr>
      <vt:lpstr>国务院印发《新一代人工智能发展规划》</vt:lpstr>
      <vt:lpstr>大数据发展目标</vt:lpstr>
      <vt:lpstr>人工智能发展规划</vt:lpstr>
      <vt:lpstr>人工智能发展现状</vt:lpstr>
      <vt:lpstr>PowerPoint Presentation</vt:lpstr>
      <vt:lpstr>AI开放平台</vt:lpstr>
      <vt:lpstr>OpenAI</vt:lpstr>
      <vt:lpstr>Mila (Bengio)</vt:lpstr>
      <vt:lpstr>Vector Institute (Hinton)</vt:lpstr>
      <vt:lpstr>感知智能现有进展</vt:lpstr>
      <vt:lpstr>算法是核心，计算、数据是基础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Influence Analysis and Action Prediction via Factor Graph Models</dc:title>
  <dc:creator>Jie Tang</dc:creator>
  <cp:keywords>Social Influence Analysis, social prediction, social networks</cp:keywords>
  <cp:lastModifiedBy>jery.tang@gmail.com</cp:lastModifiedBy>
  <cp:revision>2108</cp:revision>
  <cp:lastPrinted>2016-02-19T17:02:44Z</cp:lastPrinted>
  <dcterms:created xsi:type="dcterms:W3CDTF">1601-01-01T00:00:00Z</dcterms:created>
  <dcterms:modified xsi:type="dcterms:W3CDTF">2019-01-17T06:30:32Z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